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12"/>
  </p:notesMasterIdLst>
  <p:sldIdLst>
    <p:sldId id="256" r:id="rId2"/>
    <p:sldId id="259" r:id="rId3"/>
    <p:sldId id="297" r:id="rId4"/>
    <p:sldId id="306" r:id="rId5"/>
    <p:sldId id="298" r:id="rId6"/>
    <p:sldId id="307" r:id="rId7"/>
    <p:sldId id="308" r:id="rId8"/>
    <p:sldId id="302" r:id="rId9"/>
    <p:sldId id="310" r:id="rId10"/>
    <p:sldId id="309" r:id="rId11"/>
  </p:sldIdLst>
  <p:sldSz cx="9144000" cy="5143500" type="screen16x9"/>
  <p:notesSz cx="6858000" cy="9144000"/>
  <p:embeddedFontLst>
    <p:embeddedFont>
      <p:font typeface="Cambria Math" panose="02040503050406030204" pitchFamily="18" charset="0"/>
      <p:regular r:id="rId13"/>
    </p:embeddedFont>
    <p:embeddedFont>
      <p:font typeface="DM Sans" panose="020B0604020202020204" charset="0"/>
      <p:regular r:id="rId14"/>
      <p:bold r:id="rId15"/>
      <p:italic r:id="rId16"/>
      <p:boldItalic r:id="rId17"/>
    </p:embeddedFont>
    <p:embeddedFont>
      <p:font typeface="Playfair Display" panose="00000500000000000000" pitchFamily="2" charset="-52"/>
      <p:regular r:id="rId18"/>
      <p:bold r:id="rId19"/>
      <p:italic r:id="rId20"/>
      <p:boldItalic r:id="rId21"/>
    </p:embeddedFont>
    <p:embeddedFont>
      <p:font typeface="Playfair Display Medium" panose="020B0604020202020204" charset="-52"/>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91" userDrawn="1">
          <p15:clr>
            <a:srgbClr val="A4A3A4"/>
          </p15:clr>
        </p15:guide>
        <p15:guide id="2" pos="22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Гоша Катаев" initials="ГК" lastIdx="3" clrIdx="0">
    <p:extLst>
      <p:ext uri="{19B8F6BF-5375-455C-9EA6-DF929625EA0E}">
        <p15:presenceInfo xmlns:p15="http://schemas.microsoft.com/office/powerpoint/2012/main" userId="33b683b9229b506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7436CBB-9FC3-471C-A4CE-ACF92A00674D}">
  <a:tblStyle styleId="{C7436CBB-9FC3-471C-A4CE-ACF92A00674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BE32E00-291A-48BF-B1A1-EEB38F67EC9F}"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77" autoAdjust="0"/>
    <p:restoredTop sz="84831" autoAdjust="0"/>
  </p:normalViewPr>
  <p:slideViewPr>
    <p:cSldViewPr snapToGrid="0">
      <p:cViewPr varScale="1">
        <p:scale>
          <a:sx n="133" d="100"/>
          <a:sy n="133" d="100"/>
        </p:scale>
        <p:origin x="798" y="126"/>
      </p:cViewPr>
      <p:guideLst>
        <p:guide orient="horz" pos="191"/>
        <p:guide pos="22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Уважаемая комиссия ГЭК, вашему вниманию предоставляется выпускная квалификационная работа на тему «Разработка системы формирования данных машинного обучения интеллектуальных агентов, управляющих активами на фондовом рынке.» Работу выполнил студент группы РК6-81Б Афиногенов Михаил.</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r>
              <a:rPr lang="ru-RU" dirty="0"/>
              <a:t>Развитие работы планируется в следующих направлениях: разработка и добавление инструментов; улучшение интерфейса; создание самостоятельного сервиса на интеллектуального агента и данных, полученных  при помощи реализованного графического приложения.</a:t>
            </a:r>
          </a:p>
        </p:txBody>
      </p:sp>
    </p:spTree>
    <p:extLst>
      <p:ext uri="{BB962C8B-B14F-4D97-AF65-F5344CB8AC3E}">
        <p14:creationId xmlns:p14="http://schemas.microsoft.com/office/powerpoint/2010/main" val="2407785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Целью данной ВКР было создать систему, позволяющую финансовому аналитику на базе представленных ресурсов создавать необходимые для машинного обучения информационные файлы – </a:t>
            </a:r>
            <a:r>
              <a:rPr lang="ru-RU" dirty="0" err="1"/>
              <a:t>датасеты</a:t>
            </a:r>
            <a:r>
              <a:rPr lang="ru-RU" dirty="0"/>
              <a:t>. При помощи этих </a:t>
            </a:r>
            <a:r>
              <a:rPr lang="ru-RU" dirty="0" err="1"/>
              <a:t>датасетов</a:t>
            </a:r>
            <a:r>
              <a:rPr lang="ru-RU" dirty="0"/>
              <a:t> при должном обучении машина в дальнейшем сможет самостоятельно предсказывать наиболее вероятное развитие событий, опираясь на предоставленный ей финансовый график. Задачами данной ВКР являлись создание специального графического приложения для отображения свечных финансовых графиков, разработать инструменты для представления работы трейдера в представленной графической среде, а также реализовать полный спектр взаимодействий с инструментами, в который входит создание, изменение, перемещение и удаление тех или иных инструментов.</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Для создания графического приложения прежде всего необходимо было реализовать отображение свечей, составляющих интересующий нас финансовый график. Для этого в программу был загружен файл в формате </a:t>
            </a:r>
            <a:r>
              <a:rPr lang="en-US" dirty="0"/>
              <a:t>CSV – Comma Separated Value -</a:t>
            </a:r>
            <a:r>
              <a:rPr lang="ru-RU" dirty="0"/>
              <a:t>, представляющий из себя набор строк данных по каждой свече, то есть значения покупки, продажи, верхние и нижние значения и «вес» - стоимость – самой свечи. Для их размещения на сцене были реализованы функции определения максимального и минимального значений, присутствующих в файле, для того, чтобы грамотно разместить свечи с соблюдением масштаба. Цвет свечей определяется по разности значений точек открытия и закрытия свечи, и в соответствии с этим в специальные поля вносятся определенные значения, в следствии чего </a:t>
            </a:r>
            <a:r>
              <a:rPr lang="ru-RU" dirty="0" err="1"/>
              <a:t>программно</a:t>
            </a:r>
            <a:r>
              <a:rPr lang="ru-RU" dirty="0"/>
              <a:t> изменяется цвет материала свечи. Сами свечи были реализованы с использованием технологии </a:t>
            </a:r>
            <a:r>
              <a:rPr lang="en-US" dirty="0"/>
              <a:t>Instance Static Mesh</a:t>
            </a:r>
            <a:r>
              <a:rPr lang="ru-RU" dirty="0"/>
              <a:t>, что подразумевает под собой отрисовку множественных копий единично представленного графического объекта, что позволяет существенно снизить нагрузку на видеокарту путем снижения количества вызовов отрисовки.</a:t>
            </a:r>
            <a:endParaRPr dirty="0"/>
          </a:p>
        </p:txBody>
      </p:sp>
    </p:spTree>
    <p:extLst>
      <p:ext uri="{BB962C8B-B14F-4D97-AF65-F5344CB8AC3E}">
        <p14:creationId xmlns:p14="http://schemas.microsoft.com/office/powerpoint/2010/main" val="1314289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Технологии, которые были задействованы в данной ВКР – язык программирования </a:t>
            </a:r>
            <a:r>
              <a:rPr lang="en-US" dirty="0"/>
              <a:t>C++, </a:t>
            </a:r>
            <a:r>
              <a:rPr lang="ru-RU" dirty="0"/>
              <a:t>игровой движок </a:t>
            </a:r>
            <a:r>
              <a:rPr lang="en-US" dirty="0"/>
              <a:t>Unreal Engine 4 </a:t>
            </a:r>
            <a:r>
              <a:rPr lang="ru-RU" dirty="0"/>
              <a:t>и среда разработки для </a:t>
            </a:r>
            <a:r>
              <a:rPr lang="en-US" dirty="0"/>
              <a:t>Unreal Engine 4 </a:t>
            </a:r>
            <a:r>
              <a:rPr lang="ru-RU" dirty="0"/>
              <a:t>на </a:t>
            </a:r>
            <a:r>
              <a:rPr lang="en-US" dirty="0"/>
              <a:t>C++ - Visual Studio 2022</a:t>
            </a:r>
            <a:r>
              <a:rPr lang="ru-RU" dirty="0"/>
              <a:t>, так как в ней возможна прямая интеграция с инструментами разработки на </a:t>
            </a:r>
            <a:r>
              <a:rPr lang="en-US" dirty="0"/>
              <a:t>Unreal Engine 4.</a:t>
            </a:r>
            <a:endParaRPr dirty="0"/>
          </a:p>
        </p:txBody>
      </p:sp>
    </p:spTree>
    <p:extLst>
      <p:ext uri="{BB962C8B-B14F-4D97-AF65-F5344CB8AC3E}">
        <p14:creationId xmlns:p14="http://schemas.microsoft.com/office/powerpoint/2010/main" val="3418974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Также для более точной работы с финансовыми графиками были реализованы функции масштабирования и перемещения графика </a:t>
            </a:r>
            <a:r>
              <a:rPr lang="en-US" dirty="0"/>
              <a:t>- Zoom </a:t>
            </a:r>
            <a:r>
              <a:rPr lang="ru-RU" dirty="0"/>
              <a:t>и </a:t>
            </a:r>
            <a:r>
              <a:rPr lang="en-US" dirty="0"/>
              <a:t>Scroll</a:t>
            </a:r>
            <a:r>
              <a:rPr lang="ru-RU" dirty="0"/>
              <a:t>, соответственно. Для масштабирования графика</a:t>
            </a:r>
            <a:r>
              <a:rPr lang="en-US" dirty="0"/>
              <a:t> </a:t>
            </a:r>
            <a:r>
              <a:rPr lang="ru-RU" dirty="0"/>
              <a:t>была реализована функция, вызывающаяся на прокручивание колесика мышки – вверх для увеличения масштаба, вниз – для уменьшения. Подобное возможно благодаря явному определению клавиш управления в редакторе </a:t>
            </a:r>
            <a:r>
              <a:rPr lang="en-US" dirty="0"/>
              <a:t>Unreal Engine 4</a:t>
            </a:r>
            <a:r>
              <a:rPr lang="ru-RU" dirty="0"/>
              <a:t>, а также прямой связи вызова функции с использованием установленной клавиши (</a:t>
            </a:r>
            <a:r>
              <a:rPr lang="en-US" dirty="0"/>
              <a:t>Binding - </a:t>
            </a:r>
            <a:r>
              <a:rPr lang="ru-RU" dirty="0"/>
              <a:t>привязка). Для реализации перемещения графика был создан специальный ползунок, который возможен благодаря использованию </a:t>
            </a:r>
            <a:r>
              <a:rPr lang="en-US" dirty="0"/>
              <a:t>UMG (Unreal Motion Graphics) </a:t>
            </a:r>
            <a:r>
              <a:rPr lang="ru-RU" dirty="0"/>
              <a:t>для создания </a:t>
            </a:r>
            <a:r>
              <a:rPr lang="en-US" dirty="0"/>
              <a:t>UI (User Interface)</a:t>
            </a:r>
            <a:r>
              <a:rPr lang="ru-RU" dirty="0"/>
              <a:t>.</a:t>
            </a:r>
            <a:endParaRPr dirty="0"/>
          </a:p>
        </p:txBody>
      </p:sp>
    </p:spTree>
    <p:extLst>
      <p:ext uri="{BB962C8B-B14F-4D97-AF65-F5344CB8AC3E}">
        <p14:creationId xmlns:p14="http://schemas.microsoft.com/office/powerpoint/2010/main" val="3470241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Для выбора необходимого графика на виджете было создано выпадающее меню в правом верхнем углу. Смена графика происходит следующим образом – при нажатии на выпадающее меню на экране появляется список из доступных графиков, а также происходит сохранение всех функциональных элементов, уже размещенных на видимом графике. Пользователь выбирает другой график, после чего происходит очистка </a:t>
            </a:r>
            <a:r>
              <a:rPr lang="en-US" dirty="0"/>
              <a:t>ISM </a:t>
            </a:r>
            <a:r>
              <a:rPr lang="ru-RU" dirty="0"/>
              <a:t>свечей и новое размещение свечей по данным таблицы, соответствующей выбранному пользователем графику. При выборе пользователем графика, с которым уже велась работа, то есть были размещены какие-либо функциональные элементы, эти элементы также загружаются и размещаются в соответствии с тем, как они были сохранены.</a:t>
            </a:r>
            <a:endParaRPr dirty="0"/>
          </a:p>
        </p:txBody>
      </p:sp>
    </p:spTree>
    <p:extLst>
      <p:ext uri="{BB962C8B-B14F-4D97-AF65-F5344CB8AC3E}">
        <p14:creationId xmlns:p14="http://schemas.microsoft.com/office/powerpoint/2010/main" val="1085453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Для создания и размещения функциональных элементов на графике предусмотрена кнопка в левом верхнем углу экрана, при нажатии на которую появляется меню выбора размещаемого элемента. При нажатии на кнопку дополнительное меню закрывается, и запускается последовательность создания функционального элемента в соответствии с его типом – для горизонтальной и вертикальной линии достаточно одного нажатия на графике для их размещения, для линии тренда (</a:t>
            </a:r>
            <a:r>
              <a:rPr lang="en-US" dirty="0"/>
              <a:t>Angle</a:t>
            </a:r>
            <a:r>
              <a:rPr lang="ru-RU" dirty="0"/>
              <a:t>)</a:t>
            </a:r>
            <a:r>
              <a:rPr lang="en-US" dirty="0"/>
              <a:t> </a:t>
            </a:r>
            <a:r>
              <a:rPr lang="ru-RU" dirty="0"/>
              <a:t>необходимо 2 нажатия, так как происходит создание отрезка – то есть происходит выбор начала и конца отрезка, соответственно, а для параллельного канала необходимо совершить 3 нажатия, так как первые 2 нажатия создают отрезок, а третье нажатие, в свою очередь, устанавливает положение копии первого отрезка, после чего происходит формирование канала с заполнением фона канала.</a:t>
            </a:r>
            <a:endParaRPr dirty="0"/>
          </a:p>
        </p:txBody>
      </p:sp>
    </p:spTree>
    <p:extLst>
      <p:ext uri="{BB962C8B-B14F-4D97-AF65-F5344CB8AC3E}">
        <p14:creationId xmlns:p14="http://schemas.microsoft.com/office/powerpoint/2010/main" val="369791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r>
              <a:rPr lang="ru-RU" dirty="0"/>
              <a:t>Уже созданные и размещенные функциональные элементы можно изменять и перемещать по желанию пользователя. Для перемещения элементов достаточно, удерживая на перемещаемом элементе зажатую левую кнопку мыши, переместить его в необходимую пользователю точку, затем отпустить кнопку мыши. Для перемещения канала также доступна возможность его перемещения при удержании кнопки мыши на фоне параллельного канала. Изменение элементов доступно для линии тренда и параллельного канала – линия тренда поддерживает изменение длины и угла поворота отрезка, а параллельный канал – изменение длины канала, угла поворота, а также высоты. Для удаления функциональных элементов также предусмотрена функция удаления – для этого достаточно кликнуть левой кнопкой мыши на ненужный элемент и нажать клавишу </a:t>
            </a:r>
            <a:r>
              <a:rPr lang="en-US" dirty="0"/>
              <a:t>Delete </a:t>
            </a:r>
            <a:r>
              <a:rPr lang="ru-RU" dirty="0"/>
              <a:t>на клавиатуре.</a:t>
            </a:r>
          </a:p>
        </p:txBody>
      </p:sp>
    </p:spTree>
    <p:extLst>
      <p:ext uri="{BB962C8B-B14F-4D97-AF65-F5344CB8AC3E}">
        <p14:creationId xmlns:p14="http://schemas.microsoft.com/office/powerpoint/2010/main" val="1206108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r>
              <a:rPr lang="ru-RU" dirty="0"/>
              <a:t>Результатом работы программы становится сформированный по определенному шаблону </a:t>
            </a:r>
            <a:r>
              <a:rPr lang="ru-RU" dirty="0" err="1"/>
              <a:t>датасет</a:t>
            </a:r>
            <a:r>
              <a:rPr lang="ru-RU" dirty="0"/>
              <a:t>. С его помощью в дальнейшем специальная машина может быть обучена достаточно, чтобы результатом ее работы стал полноценный самостоятельный инструмент, обозначающий сигналы пользователям для начала либо закрытия торгов.</a:t>
            </a:r>
          </a:p>
        </p:txBody>
      </p:sp>
    </p:spTree>
    <p:extLst>
      <p:ext uri="{BB962C8B-B14F-4D97-AF65-F5344CB8AC3E}">
        <p14:creationId xmlns:p14="http://schemas.microsoft.com/office/powerpoint/2010/main" val="260785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2560825"/>
            <a:ext cx="4595700" cy="1892400"/>
          </a:xfrm>
          <a:prstGeom prst="rect">
            <a:avLst/>
          </a:prstGeom>
        </p:spPr>
        <p:txBody>
          <a:bodyPr spcFirstLastPara="1" wrap="square" lIns="91425" tIns="91425" rIns="91425" bIns="91425" anchor="b" anchorCtr="0">
            <a:noAutofit/>
          </a:bodyPr>
          <a:lstStyle>
            <a:lvl1pPr lvl="0" algn="l">
              <a:spcBef>
                <a:spcPts val="0"/>
              </a:spcBef>
              <a:spcAft>
                <a:spcPts val="0"/>
              </a:spcAft>
              <a:buClr>
                <a:srgbClr val="191919"/>
              </a:buClr>
              <a:buSzPts val="5200"/>
              <a:buNone/>
              <a:defRPr sz="37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75" y="1007350"/>
            <a:ext cx="2208900" cy="569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cxnSp>
        <p:nvCxnSpPr>
          <p:cNvPr id="11" name="Google Shape;11;p2"/>
          <p:cNvCxnSpPr/>
          <p:nvPr/>
        </p:nvCxnSpPr>
        <p:spPr>
          <a:xfrm>
            <a:off x="3167225" y="539500"/>
            <a:ext cx="60726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rot="10800000">
            <a:off x="8430775" y="-28312"/>
            <a:ext cx="0" cy="4632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713225" y="734725"/>
            <a:ext cx="3737400" cy="1058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 name="Google Shape;38;p7"/>
          <p:cNvSpPr txBox="1">
            <a:spLocks noGrp="1"/>
          </p:cNvSpPr>
          <p:nvPr>
            <p:ph type="subTitle" idx="1"/>
          </p:nvPr>
        </p:nvSpPr>
        <p:spPr>
          <a:xfrm>
            <a:off x="713225" y="1878000"/>
            <a:ext cx="4337400" cy="253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lnSpc>
                <a:spcPct val="100000"/>
              </a:lnSpc>
              <a:spcBef>
                <a:spcPts val="1000"/>
              </a:spcBef>
              <a:spcAft>
                <a:spcPts val="0"/>
              </a:spcAft>
              <a:buClr>
                <a:srgbClr val="E76A28"/>
              </a:buClr>
              <a:buSzPts val="1200"/>
              <a:buChar char="○"/>
              <a:defRPr/>
            </a:lvl2pPr>
            <a:lvl3pPr lvl="2" algn="ctr" rtl="0">
              <a:lnSpc>
                <a:spcPct val="100000"/>
              </a:lnSpc>
              <a:spcBef>
                <a:spcPts val="1600"/>
              </a:spcBef>
              <a:spcAft>
                <a:spcPts val="0"/>
              </a:spcAft>
              <a:buClr>
                <a:srgbClr val="E76A28"/>
              </a:buClr>
              <a:buSzPts val="1200"/>
              <a:buChar char="■"/>
              <a:defRPr/>
            </a:lvl3pPr>
            <a:lvl4pPr lvl="3" algn="ctr" rtl="0">
              <a:lnSpc>
                <a:spcPct val="100000"/>
              </a:lnSpc>
              <a:spcBef>
                <a:spcPts val="1600"/>
              </a:spcBef>
              <a:spcAft>
                <a:spcPts val="0"/>
              </a:spcAft>
              <a:buClr>
                <a:srgbClr val="E76A28"/>
              </a:buClr>
              <a:buSzPts val="1200"/>
              <a:buChar char="●"/>
              <a:defRPr/>
            </a:lvl4pPr>
            <a:lvl5pPr lvl="4" algn="ctr" rtl="0">
              <a:lnSpc>
                <a:spcPct val="100000"/>
              </a:lnSpc>
              <a:spcBef>
                <a:spcPts val="1600"/>
              </a:spcBef>
              <a:spcAft>
                <a:spcPts val="0"/>
              </a:spcAft>
              <a:buClr>
                <a:srgbClr val="E76A28"/>
              </a:buClr>
              <a:buSzPts val="1200"/>
              <a:buChar char="○"/>
              <a:defRPr/>
            </a:lvl5pPr>
            <a:lvl6pPr lvl="5" algn="ctr" rtl="0">
              <a:lnSpc>
                <a:spcPct val="100000"/>
              </a:lnSpc>
              <a:spcBef>
                <a:spcPts val="1600"/>
              </a:spcBef>
              <a:spcAft>
                <a:spcPts val="0"/>
              </a:spcAft>
              <a:buClr>
                <a:srgbClr val="999999"/>
              </a:buClr>
              <a:buSzPts val="1200"/>
              <a:buChar char="■"/>
              <a:defRPr/>
            </a:lvl6pPr>
            <a:lvl7pPr lvl="6" algn="ctr" rtl="0">
              <a:lnSpc>
                <a:spcPct val="100000"/>
              </a:lnSpc>
              <a:spcBef>
                <a:spcPts val="1600"/>
              </a:spcBef>
              <a:spcAft>
                <a:spcPts val="0"/>
              </a:spcAft>
              <a:buClr>
                <a:srgbClr val="999999"/>
              </a:buClr>
              <a:buSzPts val="1200"/>
              <a:buChar char="●"/>
              <a:defRPr/>
            </a:lvl7pPr>
            <a:lvl8pPr lvl="7" algn="ctr" rtl="0">
              <a:lnSpc>
                <a:spcPct val="100000"/>
              </a:lnSpc>
              <a:spcBef>
                <a:spcPts val="1600"/>
              </a:spcBef>
              <a:spcAft>
                <a:spcPts val="0"/>
              </a:spcAft>
              <a:buClr>
                <a:srgbClr val="999999"/>
              </a:buClr>
              <a:buSzPts val="1200"/>
              <a:buChar char="○"/>
              <a:defRPr/>
            </a:lvl8pPr>
            <a:lvl9pPr lvl="8" algn="ctr" rtl="0">
              <a:lnSpc>
                <a:spcPct val="100000"/>
              </a:lnSpc>
              <a:spcBef>
                <a:spcPts val="1600"/>
              </a:spcBef>
              <a:spcAft>
                <a:spcPts val="1600"/>
              </a:spcAft>
              <a:buClr>
                <a:srgbClr val="999999"/>
              </a:buClr>
              <a:buSzPts val="1200"/>
              <a:buChar char="■"/>
              <a:defRPr/>
            </a:lvl9pPr>
          </a:lstStyle>
          <a:p>
            <a:endParaRPr/>
          </a:p>
        </p:txBody>
      </p:sp>
      <p:sp>
        <p:nvSpPr>
          <p:cNvPr id="39" name="Google Shape;39;p7"/>
          <p:cNvSpPr>
            <a:spLocks noGrp="1"/>
          </p:cNvSpPr>
          <p:nvPr>
            <p:ph type="pic" idx="2"/>
          </p:nvPr>
        </p:nvSpPr>
        <p:spPr>
          <a:xfrm>
            <a:off x="5806850" y="658413"/>
            <a:ext cx="2623800" cy="3826800"/>
          </a:xfrm>
          <a:prstGeom prst="rect">
            <a:avLst/>
          </a:prstGeom>
          <a:noFill/>
          <a:ln>
            <a:noFill/>
          </a:ln>
        </p:spPr>
      </p:sp>
      <p:cxnSp>
        <p:nvCxnSpPr>
          <p:cNvPr id="40" name="Google Shape;40;p7"/>
          <p:cNvCxnSpPr/>
          <p:nvPr/>
        </p:nvCxnSpPr>
        <p:spPr>
          <a:xfrm>
            <a:off x="7161050" y="303000"/>
            <a:ext cx="2078700" cy="0"/>
          </a:xfrm>
          <a:prstGeom prst="straightConnector1">
            <a:avLst/>
          </a:prstGeom>
          <a:noFill/>
          <a:ln w="9525" cap="flat" cmpd="sng">
            <a:solidFill>
              <a:schemeClr val="dk1"/>
            </a:solidFill>
            <a:prstDash val="solid"/>
            <a:round/>
            <a:headEnd type="none" w="med" len="med"/>
            <a:tailEnd type="none" w="med" len="med"/>
          </a:ln>
        </p:spPr>
      </p:cxnSp>
      <p:cxnSp>
        <p:nvCxnSpPr>
          <p:cNvPr id="41" name="Google Shape;41;p7"/>
          <p:cNvCxnSpPr/>
          <p:nvPr/>
        </p:nvCxnSpPr>
        <p:spPr>
          <a:xfrm rot="10800000">
            <a:off x="8768625" y="-28312"/>
            <a:ext cx="0" cy="4632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cxnSp>
        <p:nvCxnSpPr>
          <p:cNvPr id="44" name="Google Shape;44;p8"/>
          <p:cNvCxnSpPr/>
          <p:nvPr/>
        </p:nvCxnSpPr>
        <p:spPr>
          <a:xfrm>
            <a:off x="7161050" y="303000"/>
            <a:ext cx="2078700" cy="0"/>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45;p8"/>
          <p:cNvCxnSpPr/>
          <p:nvPr/>
        </p:nvCxnSpPr>
        <p:spPr>
          <a:xfrm rot="10800000">
            <a:off x="8768625" y="-28312"/>
            <a:ext cx="0" cy="4632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8" name="Google Shape;48;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cxnSp>
        <p:nvCxnSpPr>
          <p:cNvPr id="49" name="Google Shape;49;p9"/>
          <p:cNvCxnSpPr/>
          <p:nvPr/>
        </p:nvCxnSpPr>
        <p:spPr>
          <a:xfrm>
            <a:off x="3167225" y="539500"/>
            <a:ext cx="6072600" cy="0"/>
          </a:xfrm>
          <a:prstGeom prst="straightConnector1">
            <a:avLst/>
          </a:prstGeom>
          <a:noFill/>
          <a:ln w="9525" cap="flat" cmpd="sng">
            <a:solidFill>
              <a:schemeClr val="dk1"/>
            </a:solidFill>
            <a:prstDash val="solid"/>
            <a:round/>
            <a:headEnd type="none" w="med" len="med"/>
            <a:tailEnd type="none" w="med" len="med"/>
          </a:ln>
        </p:spPr>
      </p:cxnSp>
      <p:cxnSp>
        <p:nvCxnSpPr>
          <p:cNvPr id="50" name="Google Shape;50;p9"/>
          <p:cNvCxnSpPr/>
          <p:nvPr/>
        </p:nvCxnSpPr>
        <p:spPr>
          <a:xfrm rot="10800000">
            <a:off x="8430775" y="-28312"/>
            <a:ext cx="0" cy="4632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58"/>
        <p:cNvGrpSpPr/>
        <p:nvPr/>
      </p:nvGrpSpPr>
      <p:grpSpPr>
        <a:xfrm>
          <a:off x="0" y="0"/>
          <a:ext cx="0" cy="0"/>
          <a:chOff x="0" y="0"/>
          <a:chExt cx="0" cy="0"/>
        </a:xfrm>
      </p:grpSpPr>
      <p:cxnSp>
        <p:nvCxnSpPr>
          <p:cNvPr id="159" name="Google Shape;159;p25"/>
          <p:cNvCxnSpPr/>
          <p:nvPr/>
        </p:nvCxnSpPr>
        <p:spPr>
          <a:xfrm>
            <a:off x="7161050" y="303000"/>
            <a:ext cx="2078700" cy="0"/>
          </a:xfrm>
          <a:prstGeom prst="straightConnector1">
            <a:avLst/>
          </a:prstGeom>
          <a:noFill/>
          <a:ln w="9525" cap="flat" cmpd="sng">
            <a:solidFill>
              <a:schemeClr val="dk1"/>
            </a:solidFill>
            <a:prstDash val="solid"/>
            <a:round/>
            <a:headEnd type="none" w="med" len="med"/>
            <a:tailEnd type="none" w="med" len="med"/>
          </a:ln>
        </p:spPr>
      </p:cxnSp>
      <p:cxnSp>
        <p:nvCxnSpPr>
          <p:cNvPr id="160" name="Google Shape;160;p25"/>
          <p:cNvCxnSpPr/>
          <p:nvPr/>
        </p:nvCxnSpPr>
        <p:spPr>
          <a:xfrm rot="10800000">
            <a:off x="8768625" y="-28312"/>
            <a:ext cx="0" cy="4632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61"/>
        <p:cNvGrpSpPr/>
        <p:nvPr/>
      </p:nvGrpSpPr>
      <p:grpSpPr>
        <a:xfrm>
          <a:off x="0" y="0"/>
          <a:ext cx="0" cy="0"/>
          <a:chOff x="0" y="0"/>
          <a:chExt cx="0" cy="0"/>
        </a:xfrm>
      </p:grpSpPr>
      <p:cxnSp>
        <p:nvCxnSpPr>
          <p:cNvPr id="162" name="Google Shape;162;p26"/>
          <p:cNvCxnSpPr/>
          <p:nvPr/>
        </p:nvCxnSpPr>
        <p:spPr>
          <a:xfrm>
            <a:off x="3167225" y="539500"/>
            <a:ext cx="6072600" cy="0"/>
          </a:xfrm>
          <a:prstGeom prst="straightConnector1">
            <a:avLst/>
          </a:prstGeom>
          <a:noFill/>
          <a:ln w="9525" cap="flat" cmpd="sng">
            <a:solidFill>
              <a:schemeClr val="dk1"/>
            </a:solidFill>
            <a:prstDash val="solid"/>
            <a:round/>
            <a:headEnd type="none" w="med" len="med"/>
            <a:tailEnd type="none" w="med" len="med"/>
          </a:ln>
        </p:spPr>
      </p:cxnSp>
      <p:cxnSp>
        <p:nvCxnSpPr>
          <p:cNvPr id="163" name="Google Shape;163;p26"/>
          <p:cNvCxnSpPr/>
          <p:nvPr/>
        </p:nvCxnSpPr>
        <p:spPr>
          <a:xfrm rot="10800000">
            <a:off x="8430775" y="-28312"/>
            <a:ext cx="0" cy="4632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flip="none" rotWithShape="1">
          <a:gsLst>
            <a:gs pos="0">
              <a:schemeClr val="accent1">
                <a:lumMod val="5000"/>
                <a:lumOff val="95000"/>
              </a:schemeClr>
            </a:gs>
            <a:gs pos="85000">
              <a:schemeClr val="accent1">
                <a:lumMod val="45000"/>
                <a:lumOff val="55000"/>
              </a:schemeClr>
            </a:gs>
            <a:gs pos="92000">
              <a:schemeClr val="accent1">
                <a:lumMod val="45000"/>
                <a:lumOff val="55000"/>
              </a:schemeClr>
            </a:gs>
            <a:gs pos="100000">
              <a:schemeClr val="accent1">
                <a:lumMod val="30000"/>
                <a:lumOff val="70000"/>
              </a:schemeClr>
            </a:gs>
          </a:gsLst>
          <a:lin ang="7800000" scaled="0"/>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Playfair Display Medium"/>
              <a:buNone/>
              <a:defRPr sz="2800">
                <a:solidFill>
                  <a:schemeClr val="dk1"/>
                </a:solidFill>
                <a:latin typeface="Playfair Display Medium"/>
                <a:ea typeface="Playfair Display Medium"/>
                <a:cs typeface="Playfair Display Medium"/>
                <a:sym typeface="Playfair Display Medium"/>
              </a:defRPr>
            </a:lvl1pPr>
            <a:lvl2pPr lvl="1"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2pPr>
            <a:lvl3pPr lvl="2"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3pPr>
            <a:lvl4pPr lvl="3"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4pPr>
            <a:lvl5pPr lvl="4"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5pPr>
            <a:lvl6pPr lvl="5"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6pPr>
            <a:lvl7pPr lvl="6"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7pPr>
            <a:lvl8pPr lvl="7"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8pPr>
            <a:lvl9pPr lvl="8"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1pPr>
            <a:lvl2pPr marL="914400" lvl="1"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2pPr>
            <a:lvl3pPr marL="1371600" lvl="2"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3pPr>
            <a:lvl4pPr marL="1828800" lvl="3"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4pPr>
            <a:lvl5pPr marL="2286000" lvl="4"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5pPr>
            <a:lvl6pPr marL="2743200" lvl="5"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6pPr>
            <a:lvl7pPr marL="3200400" lvl="6"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7pPr>
            <a:lvl8pPr marL="3657600" lvl="7"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8pPr>
            <a:lvl9pPr marL="4114800" lvl="8" indent="-304800">
              <a:lnSpc>
                <a:spcPct val="100000"/>
              </a:lnSpc>
              <a:spcBef>
                <a:spcPts val="1600"/>
              </a:spcBef>
              <a:spcAft>
                <a:spcPts val="1600"/>
              </a:spcAft>
              <a:buClr>
                <a:schemeClr val="dk1"/>
              </a:buClr>
              <a:buSzPts val="1200"/>
              <a:buFont typeface="DM Sans"/>
              <a:buChar char="■"/>
              <a:defRPr sz="1200">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5" r:id="rId4"/>
    <p:sldLayoutId id="2147483658" r:id="rId5"/>
    <p:sldLayoutId id="2147483671" r:id="rId6"/>
    <p:sldLayoutId id="2147483672"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ctrTitle"/>
          </p:nvPr>
        </p:nvSpPr>
        <p:spPr>
          <a:xfrm>
            <a:off x="713275" y="2764025"/>
            <a:ext cx="7631785" cy="1892400"/>
          </a:xfrm>
          <a:prstGeom prst="rect">
            <a:avLst/>
          </a:prstGeom>
        </p:spPr>
        <p:txBody>
          <a:bodyPr spcFirstLastPara="1" wrap="square" lIns="91425" tIns="91425" rIns="91425" bIns="91425" anchor="b" anchorCtr="0">
            <a:noAutofit/>
          </a:bodyPr>
          <a:lstStyle/>
          <a:p>
            <a:pPr marL="0" lvl="0" indent="0" algn="l" rtl="0">
              <a:lnSpc>
                <a:spcPct val="150000"/>
              </a:lnSpc>
              <a:spcBef>
                <a:spcPts val="0"/>
              </a:spcBef>
              <a:spcAft>
                <a:spcPts val="0"/>
              </a:spcAft>
              <a:buNone/>
            </a:pPr>
            <a:r>
              <a:rPr lang="ru-RU" sz="2600" dirty="0"/>
              <a:t>Разработка системы формирования данных машинного обучения интеллектуальных агентов, управляющих активами на фондовом рынке.</a:t>
            </a:r>
            <a:endParaRPr sz="2600" dirty="0"/>
          </a:p>
        </p:txBody>
      </p:sp>
      <p:sp>
        <p:nvSpPr>
          <p:cNvPr id="175" name="Google Shape;175;p30"/>
          <p:cNvSpPr txBox="1">
            <a:spLocks noGrp="1"/>
          </p:cNvSpPr>
          <p:nvPr>
            <p:ph type="subTitle" idx="1"/>
          </p:nvPr>
        </p:nvSpPr>
        <p:spPr>
          <a:xfrm>
            <a:off x="713275" y="1007349"/>
            <a:ext cx="7439592" cy="1242365"/>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ru-RU" dirty="0">
                <a:latin typeface="Playfair Display Medium" panose="020B0604020202020204" charset="-52"/>
              </a:rPr>
              <a:t>студент: Афиногенов М.А.</a:t>
            </a:r>
          </a:p>
          <a:p>
            <a:pPr marL="0" lvl="0" indent="0" algn="l" rtl="0">
              <a:lnSpc>
                <a:spcPct val="150000"/>
              </a:lnSpc>
              <a:spcBef>
                <a:spcPts val="0"/>
              </a:spcBef>
              <a:spcAft>
                <a:spcPts val="0"/>
              </a:spcAft>
              <a:buNone/>
            </a:pPr>
            <a:r>
              <a:rPr lang="ru-RU" dirty="0">
                <a:latin typeface="Playfair Display Medium" panose="020B0604020202020204" charset="-52"/>
              </a:rPr>
              <a:t>группа: РК6-81Б</a:t>
            </a:r>
          </a:p>
          <a:p>
            <a:pPr marL="0" lvl="0" indent="0" algn="l" rtl="0">
              <a:lnSpc>
                <a:spcPct val="150000"/>
              </a:lnSpc>
              <a:spcBef>
                <a:spcPts val="0"/>
              </a:spcBef>
              <a:spcAft>
                <a:spcPts val="0"/>
              </a:spcAft>
              <a:buNone/>
            </a:pPr>
            <a:r>
              <a:rPr lang="ru-RU" dirty="0">
                <a:latin typeface="Playfair Display Medium" panose="020B0604020202020204" charset="-52"/>
              </a:rPr>
              <a:t>научный руководитель:</a:t>
            </a:r>
            <a:r>
              <a:rPr lang="en-US" dirty="0">
                <a:latin typeface="Playfair Display Medium" panose="020B0604020202020204" charset="-52"/>
              </a:rPr>
              <a:t> </a:t>
            </a:r>
            <a:r>
              <a:rPr lang="ru-RU" dirty="0" err="1">
                <a:latin typeface="Playfair Display Medium" panose="020B0604020202020204" charset="-52"/>
              </a:rPr>
              <a:t>Витюков</a:t>
            </a:r>
            <a:r>
              <a:rPr lang="ru-RU" dirty="0">
                <a:latin typeface="Playfair Display Medium" panose="020B0604020202020204" charset="-52"/>
              </a:rPr>
              <a:t> Ф.А.</a:t>
            </a:r>
            <a:endParaRPr dirty="0">
              <a:latin typeface="Playfair Display Medium" panose="020B0604020202020204" charset="-52"/>
            </a:endParaRPr>
          </a:p>
        </p:txBody>
      </p:sp>
      <p:sp>
        <p:nvSpPr>
          <p:cNvPr id="176" name="Google Shape;176;p30"/>
          <p:cNvSpPr txBox="1"/>
          <p:nvPr/>
        </p:nvSpPr>
        <p:spPr>
          <a:xfrm>
            <a:off x="734825" y="367750"/>
            <a:ext cx="1699500" cy="34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RU" sz="1000" dirty="0">
                <a:solidFill>
                  <a:schemeClr val="dk1"/>
                </a:solidFill>
                <a:latin typeface="Playfair Display Medium" panose="020B0604020202020204" charset="-52"/>
                <a:ea typeface="DM Sans Medium"/>
                <a:cs typeface="DM Sans Medium"/>
                <a:sym typeface="DM Sans Medium"/>
              </a:rPr>
              <a:t>МГТУ им. Н.Э. Баумана</a:t>
            </a:r>
            <a:endParaRPr sz="1000" dirty="0">
              <a:solidFill>
                <a:schemeClr val="dk1"/>
              </a:solidFill>
              <a:latin typeface="Playfair Display Medium" panose="020B0604020202020204" charset="-52"/>
              <a:ea typeface="DM Sans Medium"/>
              <a:cs typeface="DM Sans Medium"/>
              <a:sym typeface="DM Sans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36C7F4-D40C-4873-8014-8F7C7F0ECA04}"/>
              </a:ext>
            </a:extLst>
          </p:cNvPr>
          <p:cNvSpPr txBox="1"/>
          <p:nvPr/>
        </p:nvSpPr>
        <p:spPr>
          <a:xfrm>
            <a:off x="8781394" y="-4564"/>
            <a:ext cx="362606" cy="307777"/>
          </a:xfrm>
          <a:prstGeom prst="rect">
            <a:avLst/>
          </a:prstGeom>
          <a:noFill/>
        </p:spPr>
        <p:txBody>
          <a:bodyPr wrap="square" rtlCol="0">
            <a:spAutoFit/>
          </a:bodyPr>
          <a:lstStyle/>
          <a:p>
            <a:pPr algn="ctr"/>
            <a:r>
              <a:rPr lang="en-US" dirty="0">
                <a:latin typeface="Playfair Display Medium" panose="020B0604020202020204" charset="-52"/>
              </a:rPr>
              <a:t>9</a:t>
            </a:r>
            <a:endParaRPr lang="ru-RU" dirty="0">
              <a:latin typeface="Playfair Display Medium" panose="020B0604020202020204" charset="-52"/>
            </a:endParaRPr>
          </a:p>
        </p:txBody>
      </p:sp>
      <p:sp>
        <p:nvSpPr>
          <p:cNvPr id="6" name="Google Shape;310;p42">
            <a:extLst>
              <a:ext uri="{FF2B5EF4-FFF2-40B4-BE49-F238E27FC236}">
                <a16:creationId xmlns:a16="http://schemas.microsoft.com/office/drawing/2014/main" id="{6FE0E315-7D4B-49AE-AFF6-A94687CB3E5C}"/>
              </a:ext>
            </a:extLst>
          </p:cNvPr>
          <p:cNvSpPr txBox="1">
            <a:spLocks/>
          </p:cNvSpPr>
          <p:nvPr/>
        </p:nvSpPr>
        <p:spPr>
          <a:xfrm>
            <a:off x="720000" y="411163"/>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ru-RU" sz="2800" dirty="0">
                <a:latin typeface="Playfair Display Medium" panose="020B0604020202020204" charset="-52"/>
              </a:rPr>
              <a:t>Заключение</a:t>
            </a:r>
            <a:endParaRPr lang="ru-RU" sz="2800" dirty="0"/>
          </a:p>
        </p:txBody>
      </p:sp>
      <p:sp>
        <p:nvSpPr>
          <p:cNvPr id="8" name="TextBox 7">
            <a:extLst>
              <a:ext uri="{FF2B5EF4-FFF2-40B4-BE49-F238E27FC236}">
                <a16:creationId xmlns:a16="http://schemas.microsoft.com/office/drawing/2014/main" id="{518E5BC5-3FB8-4DEE-8136-7C990DA9C7B8}"/>
              </a:ext>
            </a:extLst>
          </p:cNvPr>
          <p:cNvSpPr txBox="1"/>
          <p:nvPr/>
        </p:nvSpPr>
        <p:spPr>
          <a:xfrm>
            <a:off x="720000" y="1414606"/>
            <a:ext cx="7063991" cy="2314288"/>
          </a:xfrm>
          <a:prstGeom prst="rect">
            <a:avLst/>
          </a:prstGeom>
          <a:noFill/>
        </p:spPr>
        <p:txBody>
          <a:bodyPr wrap="square" rtlCol="0">
            <a:spAutoFit/>
          </a:bodyPr>
          <a:lstStyle/>
          <a:p>
            <a:pPr>
              <a:lnSpc>
                <a:spcPct val="150000"/>
              </a:lnSpc>
            </a:pPr>
            <a:r>
              <a:rPr lang="ru-RU" dirty="0">
                <a:latin typeface="Playfair Display Medium" panose="020B0604020202020204" charset="-52"/>
              </a:rPr>
              <a:t>В данной выпускной квалификационной работе было реализовано графическое приложение для создания </a:t>
            </a:r>
            <a:r>
              <a:rPr lang="ru-RU" dirty="0" err="1">
                <a:latin typeface="Playfair Display Medium" panose="020B0604020202020204" charset="-52"/>
              </a:rPr>
              <a:t>датасетов</a:t>
            </a:r>
            <a:r>
              <a:rPr lang="ru-RU" dirty="0">
                <a:latin typeface="Playfair Display Medium" panose="020B0604020202020204" charset="-52"/>
              </a:rPr>
              <a:t> для машинного обучения. Также были созданы функциональные элементы для реализации работы трейдера в графической среде. Для управления необходимым графическим представлением были реализованы возможности смены графика, масштабирования графика и ползунок для перемещения видимого поля графика.</a:t>
            </a:r>
          </a:p>
        </p:txBody>
      </p:sp>
    </p:spTree>
    <p:extLst>
      <p:ext uri="{BB962C8B-B14F-4D97-AF65-F5344CB8AC3E}">
        <p14:creationId xmlns:p14="http://schemas.microsoft.com/office/powerpoint/2010/main" val="1614706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731965" y="411163"/>
            <a:ext cx="5163792" cy="68502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Цель и задачи работы</a:t>
            </a:r>
            <a:endParaRPr lang="ru-RU" sz="2800" dirty="0"/>
          </a:p>
        </p:txBody>
      </p:sp>
      <p:sp>
        <p:nvSpPr>
          <p:cNvPr id="208" name="Google Shape;208;p33"/>
          <p:cNvSpPr txBox="1">
            <a:spLocks noGrp="1"/>
          </p:cNvSpPr>
          <p:nvPr>
            <p:ph type="subTitle" idx="1"/>
          </p:nvPr>
        </p:nvSpPr>
        <p:spPr>
          <a:xfrm>
            <a:off x="731965" y="1096184"/>
            <a:ext cx="7680070" cy="3783725"/>
          </a:xfrm>
          <a:prstGeom prst="rect">
            <a:avLst/>
          </a:prstGeom>
        </p:spPr>
        <p:txBody>
          <a:bodyPr spcFirstLastPara="1" wrap="square" lIns="91425" tIns="91425" rIns="91425" bIns="91425" anchor="t" anchorCtr="0">
            <a:noAutofit/>
          </a:bodyPr>
          <a:lstStyle/>
          <a:p>
            <a:pPr marL="0" indent="0">
              <a:lnSpc>
                <a:spcPct val="150000"/>
              </a:lnSpc>
              <a:buNone/>
            </a:pPr>
            <a:r>
              <a:rPr lang="ru-RU" sz="1400" dirty="0">
                <a:solidFill>
                  <a:schemeClr val="dk1"/>
                </a:solidFill>
                <a:latin typeface="Playfair Display Medium" panose="020B0604020202020204" charset="-52"/>
                <a:ea typeface="DM Sans"/>
                <a:cs typeface="DM Sans"/>
                <a:sym typeface="DM Sans"/>
              </a:rPr>
              <a:t>Цель: создать систему, позволяющую финансовому аналитику на базе представленных ресурсов создавать </a:t>
            </a:r>
            <a:r>
              <a:rPr lang="ru-RU" sz="1400" dirty="0" err="1">
                <a:solidFill>
                  <a:schemeClr val="dk1"/>
                </a:solidFill>
                <a:latin typeface="Playfair Display Medium" panose="020B0604020202020204" charset="-52"/>
                <a:ea typeface="DM Sans"/>
                <a:cs typeface="DM Sans"/>
                <a:sym typeface="DM Sans"/>
              </a:rPr>
              <a:t>датасеты</a:t>
            </a:r>
            <a:r>
              <a:rPr lang="ru-RU" sz="1400" dirty="0">
                <a:solidFill>
                  <a:schemeClr val="dk1"/>
                </a:solidFill>
                <a:latin typeface="Playfair Display Medium" panose="020B0604020202020204" charset="-52"/>
                <a:ea typeface="DM Sans"/>
                <a:cs typeface="DM Sans"/>
                <a:sym typeface="DM Sans"/>
              </a:rPr>
              <a:t> для машинного обучения.</a:t>
            </a:r>
            <a:endParaRPr lang="ru-RU" sz="1400" dirty="0">
              <a:latin typeface="Playfair Display Medium" panose="020B0604020202020204" charset="-52"/>
            </a:endParaRPr>
          </a:p>
          <a:p>
            <a:pPr marL="0" indent="0">
              <a:lnSpc>
                <a:spcPct val="150000"/>
              </a:lnSpc>
              <a:buNone/>
            </a:pPr>
            <a:r>
              <a:rPr lang="ru-RU" sz="1400" dirty="0">
                <a:latin typeface="Playfair Display Medium" panose="020B0604020202020204" charset="-52"/>
              </a:rPr>
              <a:t>Задачи:</a:t>
            </a:r>
          </a:p>
          <a:p>
            <a:pPr marL="742950" lvl="1" indent="-285750" algn="l">
              <a:lnSpc>
                <a:spcPct val="150000"/>
              </a:lnSpc>
              <a:buClrTx/>
              <a:buFont typeface="Arial" panose="020B0604020202020204" pitchFamily="34" charset="0"/>
              <a:buChar char="•"/>
            </a:pPr>
            <a:r>
              <a:rPr lang="ru-RU" sz="1400" dirty="0">
                <a:latin typeface="Playfair Display Medium" panose="020B0604020202020204" charset="-52"/>
              </a:rPr>
              <a:t>Создать графическое приложение для отображения свечных графиков</a:t>
            </a:r>
            <a:r>
              <a:rPr lang="en-US" sz="1400" dirty="0">
                <a:latin typeface="Playfair Display Medium" panose="020B0604020202020204" charset="-52"/>
              </a:rPr>
              <a:t>;</a:t>
            </a:r>
            <a:endParaRPr lang="ru-RU" sz="1400" dirty="0">
              <a:latin typeface="Playfair Display Medium" panose="020B0604020202020204" charset="-52"/>
            </a:endParaRPr>
          </a:p>
          <a:p>
            <a:pPr marL="742950" lvl="1" indent="-285750" algn="l">
              <a:lnSpc>
                <a:spcPct val="150000"/>
              </a:lnSpc>
              <a:buClrTx/>
              <a:buFont typeface="Arial" panose="020B0604020202020204" pitchFamily="34" charset="0"/>
              <a:buChar char="•"/>
            </a:pPr>
            <a:r>
              <a:rPr lang="ru-RU" sz="1400" dirty="0">
                <a:latin typeface="Playfair Display Medium" panose="020B0604020202020204" charset="-52"/>
              </a:rPr>
              <a:t>Разработать функциональные элементы для представления работы трейдера в представленной графической среде</a:t>
            </a:r>
            <a:r>
              <a:rPr lang="en-US" sz="1400" dirty="0">
                <a:latin typeface="Playfair Display Medium" panose="020B0604020202020204" charset="-52"/>
              </a:rPr>
              <a:t>;</a:t>
            </a:r>
            <a:endParaRPr lang="ru-RU" sz="1400" dirty="0">
              <a:latin typeface="Playfair Display Medium" panose="020B0604020202020204" charset="-52"/>
            </a:endParaRPr>
          </a:p>
          <a:p>
            <a:pPr marL="742950" lvl="1" indent="-285750" algn="l">
              <a:lnSpc>
                <a:spcPct val="150000"/>
              </a:lnSpc>
              <a:buClrTx/>
              <a:buFont typeface="Arial" panose="020B0604020202020204" pitchFamily="34" charset="0"/>
              <a:buChar char="•"/>
            </a:pPr>
            <a:r>
              <a:rPr lang="ru-RU" sz="1400" dirty="0">
                <a:latin typeface="Playfair Display Medium" panose="020B0604020202020204" charset="-52"/>
              </a:rPr>
              <a:t>Реализовать создание, изменение, перемещение и удаление функциональных графических элементов.</a:t>
            </a:r>
          </a:p>
          <a:p>
            <a:pPr marL="0" indent="0">
              <a:lnSpc>
                <a:spcPct val="150000"/>
              </a:lnSpc>
              <a:buNone/>
            </a:pPr>
            <a:r>
              <a:rPr lang="ru-RU" sz="1400" dirty="0">
                <a:latin typeface="Playfair Display Medium" panose="020B0604020202020204" charset="-52"/>
              </a:rPr>
              <a:t>	</a:t>
            </a:r>
          </a:p>
        </p:txBody>
      </p:sp>
      <p:sp>
        <p:nvSpPr>
          <p:cNvPr id="3" name="TextBox 2">
            <a:extLst>
              <a:ext uri="{FF2B5EF4-FFF2-40B4-BE49-F238E27FC236}">
                <a16:creationId xmlns:a16="http://schemas.microsoft.com/office/drawing/2014/main" id="{D22A2392-5110-15B5-026B-CD452E0472C1}"/>
              </a:ext>
            </a:extLst>
          </p:cNvPr>
          <p:cNvSpPr txBox="1"/>
          <p:nvPr/>
        </p:nvSpPr>
        <p:spPr>
          <a:xfrm>
            <a:off x="8781394" y="-4564"/>
            <a:ext cx="362606" cy="307777"/>
          </a:xfrm>
          <a:prstGeom prst="rect">
            <a:avLst/>
          </a:prstGeom>
          <a:noFill/>
        </p:spPr>
        <p:txBody>
          <a:bodyPr wrap="square" rtlCol="0">
            <a:spAutoFit/>
          </a:bodyPr>
          <a:lstStyle/>
          <a:p>
            <a:pPr algn="ctr"/>
            <a:r>
              <a:rPr lang="ru-RU" dirty="0">
                <a:latin typeface="Playfair Display Medium" panose="020B0604020202020204" charset="-52"/>
              </a:rPr>
              <a:t>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719138" y="411163"/>
            <a:ext cx="5922962"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800" dirty="0"/>
              <a:t>Отображение свечных графиков</a:t>
            </a:r>
          </a:p>
        </p:txBody>
      </p:sp>
      <p:sp>
        <p:nvSpPr>
          <p:cNvPr id="208" name="Google Shape;208;p33"/>
          <p:cNvSpPr txBox="1">
            <a:spLocks noGrp="1"/>
          </p:cNvSpPr>
          <p:nvPr>
            <p:ph type="subTitle" idx="1"/>
          </p:nvPr>
        </p:nvSpPr>
        <p:spPr>
          <a:xfrm>
            <a:off x="719138" y="1056014"/>
            <a:ext cx="7967661" cy="551312"/>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ru-RU" sz="1400" dirty="0">
                <a:latin typeface="Playfair Display Medium" panose="020B0604020202020204" charset="-52"/>
              </a:rPr>
              <a:t>В ходе работы был реализован следующий вид представления свечных графиков:</a:t>
            </a:r>
          </a:p>
        </p:txBody>
      </p:sp>
      <p:sp>
        <p:nvSpPr>
          <p:cNvPr id="6" name="TextBox 5">
            <a:extLst>
              <a:ext uri="{FF2B5EF4-FFF2-40B4-BE49-F238E27FC236}">
                <a16:creationId xmlns:a16="http://schemas.microsoft.com/office/drawing/2014/main" id="{175B2D04-6BF7-E7F8-80FE-614AEBEF5017}"/>
              </a:ext>
            </a:extLst>
          </p:cNvPr>
          <p:cNvSpPr txBox="1"/>
          <p:nvPr/>
        </p:nvSpPr>
        <p:spPr>
          <a:xfrm>
            <a:off x="8781394" y="-4564"/>
            <a:ext cx="362606" cy="307777"/>
          </a:xfrm>
          <a:prstGeom prst="rect">
            <a:avLst/>
          </a:prstGeom>
          <a:noFill/>
        </p:spPr>
        <p:txBody>
          <a:bodyPr wrap="square" rtlCol="0">
            <a:spAutoFit/>
          </a:bodyPr>
          <a:lstStyle/>
          <a:p>
            <a:pPr algn="ctr"/>
            <a:r>
              <a:rPr lang="ru-RU" dirty="0">
                <a:latin typeface="Playfair Display Medium" panose="020B0604020202020204" charset="-52"/>
              </a:rPr>
              <a:t>3</a:t>
            </a:r>
          </a:p>
        </p:txBody>
      </p:sp>
      <p:sp>
        <p:nvSpPr>
          <p:cNvPr id="12" name="Google Shape;208;p33">
            <a:extLst>
              <a:ext uri="{FF2B5EF4-FFF2-40B4-BE49-F238E27FC236}">
                <a16:creationId xmlns:a16="http://schemas.microsoft.com/office/drawing/2014/main" id="{B73575A9-6253-4477-A943-E53419D7C9A8}"/>
              </a:ext>
            </a:extLst>
          </p:cNvPr>
          <p:cNvSpPr txBox="1">
            <a:spLocks/>
          </p:cNvSpPr>
          <p:nvPr/>
        </p:nvSpPr>
        <p:spPr>
          <a:xfrm>
            <a:off x="901235" y="4040841"/>
            <a:ext cx="2346324"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1 Представление свечного графика</a:t>
            </a:r>
          </a:p>
        </p:txBody>
      </p:sp>
      <p:pic>
        <p:nvPicPr>
          <p:cNvPr id="3" name="Рисунок 2">
            <a:extLst>
              <a:ext uri="{FF2B5EF4-FFF2-40B4-BE49-F238E27FC236}">
                <a16:creationId xmlns:a16="http://schemas.microsoft.com/office/drawing/2014/main" id="{37C2A8A3-282D-4D7D-81C4-27D4F3B0468E}"/>
              </a:ext>
            </a:extLst>
          </p:cNvPr>
          <p:cNvPicPr>
            <a:picLocks noChangeAspect="1"/>
          </p:cNvPicPr>
          <p:nvPr/>
        </p:nvPicPr>
        <p:blipFill>
          <a:blip r:embed="rId3"/>
          <a:stretch>
            <a:fillRect/>
          </a:stretch>
        </p:blipFill>
        <p:spPr>
          <a:xfrm>
            <a:off x="365038" y="2113203"/>
            <a:ext cx="3418718" cy="1928849"/>
          </a:xfrm>
          <a:prstGeom prst="rect">
            <a:avLst/>
          </a:prstGeom>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6C013D25-7827-4535-B991-D5E9C7DE5077}"/>
                  </a:ext>
                </a:extLst>
              </p:cNvPr>
              <p:cNvSpPr txBox="1"/>
              <p:nvPr/>
            </p:nvSpPr>
            <p:spPr>
              <a:xfrm>
                <a:off x="4208125" y="2113203"/>
                <a:ext cx="4235449" cy="2189574"/>
              </a:xfrm>
              <a:prstGeom prst="rect">
                <a:avLst/>
              </a:prstGeom>
              <a:noFill/>
            </p:spPr>
            <p:txBody>
              <a:bodyPr wrap="square" lIns="0" tIns="0" rIns="0" bIns="0" rtlCol="0">
                <a:spAutoFit/>
              </a:bodyPr>
              <a:lstStyle/>
              <a:p>
                <a:pPr>
                  <a:lnSpc>
                    <a:spcPct val="150000"/>
                  </a:lnSpc>
                </a:pPr>
                <a:r>
                  <a:rPr lang="ru-RU" sz="1200" dirty="0">
                    <a:solidFill>
                      <a:schemeClr val="tx1"/>
                    </a:solidFill>
                    <a:latin typeface="Playfair Display" panose="00000500000000000000" pitchFamily="2" charset="-52"/>
                  </a:rPr>
                  <a:t>Масштаб свечи по горизонтали: </a:t>
                </a:r>
                <a14:m>
                  <m:oMath xmlns:m="http://schemas.openxmlformats.org/officeDocument/2006/math">
                    <m:sSub>
                      <m:sSubPr>
                        <m:ctrlPr>
                          <a:rPr lang="ru-RU" sz="1200" i="1" smtClean="0">
                            <a:solidFill>
                              <a:schemeClr val="tx1"/>
                            </a:solidFill>
                            <a:latin typeface="Cambria Math" panose="02040503050406030204" pitchFamily="18" charset="0"/>
                          </a:rPr>
                        </m:ctrlPr>
                      </m:sSubPr>
                      <m:e>
                        <m:r>
                          <a:rPr lang="ru-RU" sz="1200" i="1" smtClean="0">
                            <a:solidFill>
                              <a:schemeClr val="tx1"/>
                            </a:solidFill>
                            <a:latin typeface="Cambria Math" panose="02040503050406030204" pitchFamily="18" charset="0"/>
                          </a:rPr>
                          <m:t>𝑌</m:t>
                        </m:r>
                      </m:e>
                      <m:sub>
                        <m:r>
                          <a:rPr lang="ru-RU" sz="1200" i="1" smtClean="0">
                            <a:solidFill>
                              <a:schemeClr val="tx1"/>
                            </a:solidFill>
                            <a:latin typeface="Cambria Math" panose="02040503050406030204" pitchFamily="18" charset="0"/>
                          </a:rPr>
                          <m:t>𝐶𝐷𝑆</m:t>
                        </m:r>
                      </m:sub>
                    </m:sSub>
                    <m:r>
                      <a:rPr lang="ru-RU" sz="1200" i="0" smtClean="0">
                        <a:solidFill>
                          <a:schemeClr val="tx1"/>
                        </a:solidFill>
                        <a:latin typeface="Cambria Math" panose="02040503050406030204" pitchFamily="18" charset="0"/>
                      </a:rPr>
                      <m:t>=100∗0,8∗</m:t>
                    </m:r>
                    <m:r>
                      <a:rPr lang="ru-RU" sz="1200" i="1" smtClean="0">
                        <a:solidFill>
                          <a:schemeClr val="tx1"/>
                        </a:solidFill>
                        <a:latin typeface="Cambria Math" panose="02040503050406030204" pitchFamily="18" charset="0"/>
                      </a:rPr>
                      <m:t>𝐷𝐶</m:t>
                    </m:r>
                  </m:oMath>
                </a14:m>
                <a:r>
                  <a:rPr lang="ru-RU" sz="1200" dirty="0">
                    <a:solidFill>
                      <a:schemeClr val="tx1"/>
                    </a:solidFill>
                    <a:latin typeface="Playfair Display" panose="00000500000000000000" pitchFamily="2" charset="-52"/>
                  </a:rPr>
                  <a:t>;</a:t>
                </a:r>
              </a:p>
              <a:p>
                <a:pPr>
                  <a:lnSpc>
                    <a:spcPct val="150000"/>
                  </a:lnSpc>
                </a:pPr>
                <a:r>
                  <a:rPr lang="ru-RU" sz="1200" dirty="0">
                    <a:solidFill>
                      <a:schemeClr val="tx1"/>
                    </a:solidFill>
                    <a:latin typeface="Playfair Display" panose="00000500000000000000" pitchFamily="2" charset="-52"/>
                  </a:rPr>
                  <a:t>Масштаб свечи по вертикали: </a:t>
                </a:r>
                <a14:m>
                  <m:oMath xmlns:m="http://schemas.openxmlformats.org/officeDocument/2006/math">
                    <m:sSub>
                      <m:sSubPr>
                        <m:ctrlPr>
                          <a:rPr lang="ru-RU" sz="1200" i="1" smtClean="0">
                            <a:solidFill>
                              <a:schemeClr val="tx1"/>
                            </a:solidFill>
                            <a:latin typeface="Cambria Math" panose="02040503050406030204" pitchFamily="18" charset="0"/>
                          </a:rPr>
                        </m:ctrlPr>
                      </m:sSubPr>
                      <m:e>
                        <m:r>
                          <a:rPr lang="ru-RU" sz="1200" i="1" smtClean="0">
                            <a:solidFill>
                              <a:schemeClr val="tx1"/>
                            </a:solidFill>
                            <a:latin typeface="Cambria Math" panose="02040503050406030204" pitchFamily="18" charset="0"/>
                          </a:rPr>
                          <m:t>𝑋</m:t>
                        </m:r>
                      </m:e>
                      <m:sub>
                        <m:r>
                          <a:rPr lang="ru-RU" sz="1200" i="1" smtClean="0">
                            <a:solidFill>
                              <a:schemeClr val="tx1"/>
                            </a:solidFill>
                            <a:latin typeface="Cambria Math" panose="02040503050406030204" pitchFamily="18" charset="0"/>
                          </a:rPr>
                          <m:t>𝐶𝐷𝑆</m:t>
                        </m:r>
                      </m:sub>
                    </m:sSub>
                    <m:r>
                      <a:rPr lang="ru-RU" sz="1200" i="1" smtClean="0">
                        <a:solidFill>
                          <a:schemeClr val="tx1"/>
                        </a:solidFill>
                        <a:latin typeface="Cambria Math" panose="02040503050406030204" pitchFamily="18" charset="0"/>
                      </a:rPr>
                      <m:t>=</m:t>
                    </m:r>
                    <m:f>
                      <m:fPr>
                        <m:ctrlPr>
                          <a:rPr lang="ru-RU" sz="1200" i="1" smtClean="0">
                            <a:solidFill>
                              <a:schemeClr val="tx1"/>
                            </a:solidFill>
                            <a:latin typeface="Cambria Math" panose="02040503050406030204" pitchFamily="18" charset="0"/>
                          </a:rPr>
                        </m:ctrlPr>
                      </m:fPr>
                      <m:num>
                        <m:d>
                          <m:dPr>
                            <m:ctrlPr>
                              <a:rPr lang="ru-RU" sz="1200" i="1" smtClean="0">
                                <a:solidFill>
                                  <a:schemeClr val="tx1"/>
                                </a:solidFill>
                                <a:latin typeface="Cambria Math" panose="02040503050406030204" pitchFamily="18" charset="0"/>
                              </a:rPr>
                            </m:ctrlPr>
                          </m:dPr>
                          <m:e>
                            <m:r>
                              <a:rPr lang="ru-RU" sz="1200" i="1" smtClean="0">
                                <a:solidFill>
                                  <a:schemeClr val="tx1"/>
                                </a:solidFill>
                                <a:latin typeface="Cambria Math" panose="02040503050406030204" pitchFamily="18" charset="0"/>
                              </a:rPr>
                              <m:t>𝐶𝑙</m:t>
                            </m:r>
                            <m:r>
                              <a:rPr lang="ru-RU" sz="1200" i="1" smtClean="0">
                                <a:solidFill>
                                  <a:schemeClr val="tx1"/>
                                </a:solidFill>
                                <a:latin typeface="Cambria Math" panose="02040503050406030204" pitchFamily="18" charset="0"/>
                              </a:rPr>
                              <m:t>−</m:t>
                            </m:r>
                            <m:sSub>
                              <m:sSubPr>
                                <m:ctrlPr>
                                  <a:rPr lang="ru-RU" sz="1200" i="1" smtClean="0">
                                    <a:solidFill>
                                      <a:schemeClr val="tx1"/>
                                    </a:solidFill>
                                    <a:latin typeface="Cambria Math" panose="02040503050406030204" pitchFamily="18" charset="0"/>
                                  </a:rPr>
                                </m:ctrlPr>
                              </m:sSubPr>
                              <m:e>
                                <m:r>
                                  <a:rPr lang="ru-RU" sz="1200" i="1" smtClean="0">
                                    <a:solidFill>
                                      <a:schemeClr val="tx1"/>
                                    </a:solidFill>
                                    <a:latin typeface="Cambria Math" panose="02040503050406030204" pitchFamily="18" charset="0"/>
                                  </a:rPr>
                                  <m:t>𝑂</m:t>
                                </m:r>
                              </m:e>
                              <m:sub>
                                <m:r>
                                  <a:rPr lang="ru-RU" sz="1200" i="1" smtClean="0">
                                    <a:solidFill>
                                      <a:schemeClr val="tx1"/>
                                    </a:solidFill>
                                    <a:latin typeface="Cambria Math" panose="02040503050406030204" pitchFamily="18" charset="0"/>
                                  </a:rPr>
                                  <m:t>𝑃</m:t>
                                </m:r>
                              </m:sub>
                            </m:sSub>
                          </m:e>
                        </m:d>
                        <m:r>
                          <a:rPr lang="ru-RU" sz="1200" i="1" smtClean="0">
                            <a:solidFill>
                              <a:schemeClr val="tx1"/>
                            </a:solidFill>
                            <a:latin typeface="Cambria Math" panose="02040503050406030204" pitchFamily="18" charset="0"/>
                          </a:rPr>
                          <m:t>100</m:t>
                        </m:r>
                      </m:num>
                      <m:den>
                        <m:r>
                          <a:rPr lang="ru-RU" sz="1200" i="1" smtClean="0">
                            <a:solidFill>
                              <a:schemeClr val="tx1"/>
                            </a:solidFill>
                            <a:latin typeface="Cambria Math" panose="02040503050406030204" pitchFamily="18" charset="0"/>
                          </a:rPr>
                          <m:t>𝐻</m:t>
                        </m:r>
                        <m:r>
                          <a:rPr lang="ru-RU" sz="1200" i="1" smtClean="0">
                            <a:solidFill>
                              <a:schemeClr val="tx1"/>
                            </a:solidFill>
                            <a:latin typeface="Cambria Math" panose="02040503050406030204" pitchFamily="18" charset="0"/>
                          </a:rPr>
                          <m:t>−</m:t>
                        </m:r>
                        <m:r>
                          <a:rPr lang="ru-RU" sz="1200" i="1" smtClean="0">
                            <a:solidFill>
                              <a:schemeClr val="tx1"/>
                            </a:solidFill>
                            <a:latin typeface="Cambria Math" panose="02040503050406030204" pitchFamily="18" charset="0"/>
                          </a:rPr>
                          <m:t>𝑀</m:t>
                        </m:r>
                      </m:den>
                    </m:f>
                    <m:r>
                      <a:rPr lang="ru-RU" sz="1200" b="0" i="0" smtClean="0">
                        <a:solidFill>
                          <a:schemeClr val="tx1"/>
                        </a:solidFill>
                        <a:latin typeface="Cambria Math" panose="02040503050406030204" pitchFamily="18" charset="0"/>
                      </a:rPr>
                      <m:t>;</m:t>
                    </m:r>
                  </m:oMath>
                </a14:m>
                <a:endParaRPr lang="en-US" sz="1200" b="0" dirty="0">
                  <a:solidFill>
                    <a:schemeClr val="tx1"/>
                  </a:solidFill>
                  <a:latin typeface="Playfair Display" panose="00000500000000000000" pitchFamily="2" charset="-52"/>
                </a:endParaRPr>
              </a:p>
              <a:p>
                <a:pPr>
                  <a:lnSpc>
                    <a:spcPct val="150000"/>
                  </a:lnSpc>
                </a:pPr>
                <a:r>
                  <a:rPr lang="ru-RU" sz="1200" dirty="0">
                    <a:solidFill>
                      <a:schemeClr val="tx1"/>
                    </a:solidFill>
                    <a:latin typeface="Playfair Display" panose="00000500000000000000" pitchFamily="2" charset="-52"/>
                  </a:rPr>
                  <a:t>Положение центра свечи по вертикали: </a:t>
                </a:r>
                <a14:m>
                  <m:oMath xmlns:m="http://schemas.openxmlformats.org/officeDocument/2006/math">
                    <m:sSub>
                      <m:sSubPr>
                        <m:ctrlPr>
                          <a:rPr lang="ru-RU" sz="1200" i="1" dirty="0" smtClean="0">
                            <a:solidFill>
                              <a:schemeClr val="tx1"/>
                            </a:solidFill>
                            <a:latin typeface="Cambria Math" panose="02040503050406030204" pitchFamily="18" charset="0"/>
                          </a:rPr>
                        </m:ctrlPr>
                      </m:sSubPr>
                      <m:e>
                        <m:r>
                          <a:rPr lang="ru-RU" sz="1200" i="1" dirty="0">
                            <a:solidFill>
                              <a:schemeClr val="tx1"/>
                            </a:solidFill>
                            <a:latin typeface="Cambria Math" panose="02040503050406030204" pitchFamily="18" charset="0"/>
                          </a:rPr>
                          <m:t>𝑋</m:t>
                        </m:r>
                      </m:e>
                      <m:sub>
                        <m:r>
                          <a:rPr lang="ru-RU" sz="1200" i="1" dirty="0">
                            <a:solidFill>
                              <a:schemeClr val="tx1"/>
                            </a:solidFill>
                            <a:latin typeface="Cambria Math" panose="02040503050406030204" pitchFamily="18" charset="0"/>
                          </a:rPr>
                          <m:t>𝐶𝐿𝐶</m:t>
                        </m:r>
                      </m:sub>
                    </m:sSub>
                    <m:r>
                      <a:rPr lang="ru-RU" sz="1200" i="0" dirty="0">
                        <a:solidFill>
                          <a:schemeClr val="tx1"/>
                        </a:solidFill>
                        <a:latin typeface="Cambria Math" panose="02040503050406030204" pitchFamily="18" charset="0"/>
                      </a:rPr>
                      <m:t>=</m:t>
                    </m:r>
                    <m:f>
                      <m:fPr>
                        <m:ctrlPr>
                          <a:rPr lang="ru-RU" sz="1200" i="1" dirty="0">
                            <a:solidFill>
                              <a:schemeClr val="tx1"/>
                            </a:solidFill>
                            <a:latin typeface="Cambria Math" panose="02040503050406030204" pitchFamily="18" charset="0"/>
                          </a:rPr>
                        </m:ctrlPr>
                      </m:fPr>
                      <m:num>
                        <m:r>
                          <a:rPr lang="ru-RU" sz="1200" i="1" dirty="0">
                            <a:solidFill>
                              <a:schemeClr val="tx1"/>
                            </a:solidFill>
                            <a:latin typeface="Cambria Math" panose="02040503050406030204" pitchFamily="18" charset="0"/>
                          </a:rPr>
                          <m:t>h</m:t>
                        </m:r>
                        <m:r>
                          <a:rPr lang="ru-RU" sz="1200" i="0" dirty="0">
                            <a:solidFill>
                              <a:schemeClr val="tx1"/>
                            </a:solidFill>
                            <a:latin typeface="Cambria Math" panose="02040503050406030204" pitchFamily="18" charset="0"/>
                          </a:rPr>
                          <m:t>+</m:t>
                        </m:r>
                        <m:r>
                          <a:rPr lang="ru-RU" sz="1200" i="1" dirty="0">
                            <a:solidFill>
                              <a:schemeClr val="tx1"/>
                            </a:solidFill>
                            <a:latin typeface="Cambria Math" panose="02040503050406030204" pitchFamily="18" charset="0"/>
                          </a:rPr>
                          <m:t>𝑚</m:t>
                        </m:r>
                      </m:num>
                      <m:den>
                        <m:r>
                          <a:rPr lang="ru-RU" sz="1200" i="0" dirty="0">
                            <a:solidFill>
                              <a:schemeClr val="tx1"/>
                            </a:solidFill>
                            <a:latin typeface="Cambria Math" panose="02040503050406030204" pitchFamily="18" charset="0"/>
                          </a:rPr>
                          <m:t>2</m:t>
                        </m:r>
                      </m:den>
                    </m:f>
                    <m:r>
                      <a:rPr lang="ru-RU" sz="1200" b="0" i="0" dirty="0" smtClean="0">
                        <a:solidFill>
                          <a:schemeClr val="tx1"/>
                        </a:solidFill>
                        <a:latin typeface="Cambria Math" panose="02040503050406030204" pitchFamily="18" charset="0"/>
                      </a:rPr>
                      <m:t>;</m:t>
                    </m:r>
                  </m:oMath>
                </a14:m>
                <a:endParaRPr lang="ru-RU" sz="1200" b="0" dirty="0">
                  <a:solidFill>
                    <a:schemeClr val="tx1"/>
                  </a:solidFill>
                  <a:latin typeface="Playfair Display" panose="00000500000000000000" pitchFamily="2" charset="-52"/>
                </a:endParaRPr>
              </a:p>
              <a:p>
                <a:pPr>
                  <a:lnSpc>
                    <a:spcPct val="150000"/>
                  </a:lnSpc>
                </a:pPr>
                <a:r>
                  <a:rPr lang="ru-RU" sz="1200" dirty="0">
                    <a:solidFill>
                      <a:schemeClr val="tx1"/>
                    </a:solidFill>
                    <a:latin typeface="Playfair Display" panose="00000500000000000000" pitchFamily="2" charset="-52"/>
                  </a:rPr>
                  <a:t>Процентное выражение положения свечи по вертикали: </a:t>
                </a:r>
                <a14:m>
                  <m:oMath xmlns:m="http://schemas.openxmlformats.org/officeDocument/2006/math">
                    <m:sSub>
                      <m:sSubPr>
                        <m:ctrlPr>
                          <a:rPr lang="ru-RU" sz="1200" i="1" dirty="0" smtClean="0">
                            <a:solidFill>
                              <a:schemeClr val="tx1"/>
                            </a:solidFill>
                            <a:latin typeface="Cambria Math" panose="02040503050406030204" pitchFamily="18" charset="0"/>
                          </a:rPr>
                        </m:ctrlPr>
                      </m:sSubPr>
                      <m:e>
                        <m:r>
                          <a:rPr lang="ru-RU" sz="1200" i="1" dirty="0">
                            <a:solidFill>
                              <a:schemeClr val="tx1"/>
                            </a:solidFill>
                            <a:latin typeface="Cambria Math" panose="02040503050406030204" pitchFamily="18" charset="0"/>
                          </a:rPr>
                          <m:t>𝑋</m:t>
                        </m:r>
                      </m:e>
                      <m:sub>
                        <m:r>
                          <a:rPr lang="ru-RU" sz="1200" i="1" dirty="0">
                            <a:solidFill>
                              <a:schemeClr val="tx1"/>
                            </a:solidFill>
                            <a:latin typeface="Cambria Math" panose="02040503050406030204" pitchFamily="18" charset="0"/>
                          </a:rPr>
                          <m:t>𝐶𝐿𝐷𝑃</m:t>
                        </m:r>
                      </m:sub>
                    </m:sSub>
                    <m:r>
                      <a:rPr lang="ru-RU" sz="1200" i="0" dirty="0">
                        <a:solidFill>
                          <a:schemeClr val="tx1"/>
                        </a:solidFill>
                        <a:latin typeface="Cambria Math" panose="02040503050406030204" pitchFamily="18" charset="0"/>
                      </a:rPr>
                      <m:t>=</m:t>
                    </m:r>
                    <m:f>
                      <m:fPr>
                        <m:ctrlPr>
                          <a:rPr lang="ru-RU" sz="1200" i="1" dirty="0">
                            <a:solidFill>
                              <a:schemeClr val="tx1"/>
                            </a:solidFill>
                            <a:latin typeface="Cambria Math" panose="02040503050406030204" pitchFamily="18" charset="0"/>
                          </a:rPr>
                        </m:ctrlPr>
                      </m:fPr>
                      <m:num>
                        <m:d>
                          <m:dPr>
                            <m:ctrlPr>
                              <a:rPr lang="ru-RU" sz="1200" i="1" dirty="0">
                                <a:solidFill>
                                  <a:schemeClr val="tx1"/>
                                </a:solidFill>
                                <a:latin typeface="Cambria Math" panose="02040503050406030204" pitchFamily="18" charset="0"/>
                              </a:rPr>
                            </m:ctrlPr>
                          </m:dPr>
                          <m:e>
                            <m:sSub>
                              <m:sSubPr>
                                <m:ctrlPr>
                                  <a:rPr lang="ru-RU" sz="1200" i="1" dirty="0">
                                    <a:solidFill>
                                      <a:schemeClr val="tx1"/>
                                    </a:solidFill>
                                    <a:latin typeface="Cambria Math" panose="02040503050406030204" pitchFamily="18" charset="0"/>
                                  </a:rPr>
                                </m:ctrlPr>
                              </m:sSubPr>
                              <m:e>
                                <m:r>
                                  <a:rPr lang="ru-RU" sz="1200" i="1" dirty="0">
                                    <a:solidFill>
                                      <a:schemeClr val="tx1"/>
                                    </a:solidFill>
                                    <a:latin typeface="Cambria Math" panose="02040503050406030204" pitchFamily="18" charset="0"/>
                                  </a:rPr>
                                  <m:t>𝑋</m:t>
                                </m:r>
                              </m:e>
                              <m:sub>
                                <m:r>
                                  <a:rPr lang="ru-RU" sz="1200" i="1" dirty="0">
                                    <a:solidFill>
                                      <a:schemeClr val="tx1"/>
                                    </a:solidFill>
                                    <a:latin typeface="Cambria Math" panose="02040503050406030204" pitchFamily="18" charset="0"/>
                                  </a:rPr>
                                  <m:t>𝐶𝐿𝐶</m:t>
                                </m:r>
                              </m:sub>
                            </m:sSub>
                            <m:r>
                              <a:rPr lang="ru-RU" sz="1200" i="0" dirty="0">
                                <a:solidFill>
                                  <a:schemeClr val="tx1"/>
                                </a:solidFill>
                                <a:latin typeface="Cambria Math" panose="02040503050406030204" pitchFamily="18" charset="0"/>
                              </a:rPr>
                              <m:t>−</m:t>
                            </m:r>
                            <m:r>
                              <a:rPr lang="ru-RU" sz="1200" i="1" dirty="0">
                                <a:solidFill>
                                  <a:schemeClr val="tx1"/>
                                </a:solidFill>
                                <a:latin typeface="Cambria Math" panose="02040503050406030204" pitchFamily="18" charset="0"/>
                              </a:rPr>
                              <m:t>𝑀</m:t>
                            </m:r>
                          </m:e>
                        </m:d>
                        <m:r>
                          <a:rPr lang="ru-RU" sz="1200" i="0" dirty="0">
                            <a:solidFill>
                              <a:schemeClr val="tx1"/>
                            </a:solidFill>
                            <a:latin typeface="Cambria Math" panose="02040503050406030204" pitchFamily="18" charset="0"/>
                          </a:rPr>
                          <m:t>100</m:t>
                        </m:r>
                      </m:num>
                      <m:den>
                        <m:r>
                          <a:rPr lang="ru-RU" sz="1200" i="1" dirty="0">
                            <a:solidFill>
                              <a:schemeClr val="tx1"/>
                            </a:solidFill>
                            <a:latin typeface="Cambria Math" panose="02040503050406030204" pitchFamily="18" charset="0"/>
                          </a:rPr>
                          <m:t>𝐻</m:t>
                        </m:r>
                        <m:r>
                          <a:rPr lang="ru-RU" sz="1200" i="0" dirty="0">
                            <a:solidFill>
                              <a:schemeClr val="tx1"/>
                            </a:solidFill>
                            <a:latin typeface="Cambria Math" panose="02040503050406030204" pitchFamily="18" charset="0"/>
                          </a:rPr>
                          <m:t>−</m:t>
                        </m:r>
                        <m:r>
                          <a:rPr lang="ru-RU" sz="1200" i="1" dirty="0">
                            <a:solidFill>
                              <a:schemeClr val="tx1"/>
                            </a:solidFill>
                            <a:latin typeface="Cambria Math" panose="02040503050406030204" pitchFamily="18" charset="0"/>
                          </a:rPr>
                          <m:t>𝑀</m:t>
                        </m:r>
                      </m:den>
                    </m:f>
                    <m:r>
                      <a:rPr lang="ru-RU" sz="1200" b="0" i="1" dirty="0" smtClean="0">
                        <a:solidFill>
                          <a:schemeClr val="tx1"/>
                        </a:solidFill>
                        <a:latin typeface="Cambria Math" panose="02040503050406030204" pitchFamily="18" charset="0"/>
                      </a:rPr>
                      <m:t>;</m:t>
                    </m:r>
                  </m:oMath>
                </a14:m>
                <a:endParaRPr lang="ru-RU" sz="1200" b="0" dirty="0">
                  <a:solidFill>
                    <a:schemeClr val="tx1"/>
                  </a:solidFill>
                  <a:latin typeface="Playfair Display" panose="00000500000000000000" pitchFamily="2" charset="-52"/>
                </a:endParaRPr>
              </a:p>
              <a:p>
                <a:pPr>
                  <a:lnSpc>
                    <a:spcPct val="150000"/>
                  </a:lnSpc>
                </a:pPr>
                <a:r>
                  <a:rPr lang="ru-RU" sz="1200" dirty="0">
                    <a:solidFill>
                      <a:schemeClr val="tx1"/>
                    </a:solidFill>
                    <a:latin typeface="Playfair Display" panose="00000500000000000000" pitchFamily="2" charset="-52"/>
                  </a:rPr>
                  <a:t>Положение свечи по координатам: </a:t>
                </a:r>
                <a14:m>
                  <m:oMath xmlns:m="http://schemas.openxmlformats.org/officeDocument/2006/math">
                    <m:sSub>
                      <m:sSubPr>
                        <m:ctrlPr>
                          <a:rPr lang="ru-RU" sz="1200" i="1" dirty="0" smtClean="0">
                            <a:solidFill>
                              <a:schemeClr val="tx1"/>
                            </a:solidFill>
                            <a:latin typeface="Cambria Math" panose="02040503050406030204" pitchFamily="18" charset="0"/>
                          </a:rPr>
                        </m:ctrlPr>
                      </m:sSubPr>
                      <m:e>
                        <m:r>
                          <a:rPr lang="ru-RU" sz="1200" i="1" dirty="0">
                            <a:solidFill>
                              <a:schemeClr val="tx1"/>
                            </a:solidFill>
                            <a:latin typeface="Cambria Math" panose="02040503050406030204" pitchFamily="18" charset="0"/>
                          </a:rPr>
                          <m:t>𝑋</m:t>
                        </m:r>
                      </m:e>
                      <m:sub>
                        <m:r>
                          <a:rPr lang="ru-RU" sz="1200" i="1" dirty="0">
                            <a:solidFill>
                              <a:schemeClr val="tx1"/>
                            </a:solidFill>
                            <a:latin typeface="Cambria Math" panose="02040503050406030204" pitchFamily="18" charset="0"/>
                          </a:rPr>
                          <m:t>𝐶𝑂𝑅𝐷</m:t>
                        </m:r>
                      </m:sub>
                    </m:sSub>
                    <m:r>
                      <a:rPr lang="ru-RU" sz="1200" i="0" dirty="0">
                        <a:solidFill>
                          <a:schemeClr val="tx1"/>
                        </a:solidFill>
                        <a:latin typeface="Cambria Math" panose="02040503050406030204" pitchFamily="18" charset="0"/>
                      </a:rPr>
                      <m:t>=0.4</m:t>
                    </m:r>
                    <m:sSub>
                      <m:sSubPr>
                        <m:ctrlPr>
                          <a:rPr lang="ru-RU" sz="1200" i="1" dirty="0">
                            <a:solidFill>
                              <a:schemeClr val="tx1"/>
                            </a:solidFill>
                            <a:latin typeface="Cambria Math" panose="02040503050406030204" pitchFamily="18" charset="0"/>
                          </a:rPr>
                        </m:ctrlPr>
                      </m:sSubPr>
                      <m:e>
                        <m:r>
                          <a:rPr lang="ru-RU" sz="1200" i="1" dirty="0">
                            <a:solidFill>
                              <a:schemeClr val="tx1"/>
                            </a:solidFill>
                            <a:latin typeface="Cambria Math" panose="02040503050406030204" pitchFamily="18" charset="0"/>
                          </a:rPr>
                          <m:t>𝑋</m:t>
                        </m:r>
                      </m:e>
                      <m:sub>
                        <m:r>
                          <a:rPr lang="ru-RU" sz="1200" i="1" dirty="0">
                            <a:solidFill>
                              <a:schemeClr val="tx1"/>
                            </a:solidFill>
                            <a:latin typeface="Cambria Math" panose="02040503050406030204" pitchFamily="18" charset="0"/>
                          </a:rPr>
                          <m:t>𝐶𝐿𝐷𝑃</m:t>
                        </m:r>
                      </m:sub>
                    </m:sSub>
                    <m:r>
                      <a:rPr lang="ru-RU" sz="1200" b="0" i="0" dirty="0" smtClean="0">
                        <a:solidFill>
                          <a:schemeClr val="tx1"/>
                        </a:solidFill>
                        <a:latin typeface="Cambria Math" panose="02040503050406030204" pitchFamily="18" charset="0"/>
                      </a:rPr>
                      <m:t>;</m:t>
                    </m:r>
                  </m:oMath>
                </a14:m>
                <a:endParaRPr lang="ru-RU" sz="1200" dirty="0">
                  <a:solidFill>
                    <a:schemeClr val="tx1"/>
                  </a:solidFill>
                  <a:latin typeface="Playfair Display" panose="00000500000000000000" pitchFamily="2" charset="-52"/>
                </a:endParaRPr>
              </a:p>
              <a:p>
                <a:endParaRPr lang="ru-RU" sz="900" dirty="0">
                  <a:latin typeface="Playfair Display" panose="00000500000000000000" pitchFamily="2" charset="-52"/>
                </a:endParaRPr>
              </a:p>
            </p:txBody>
          </p:sp>
        </mc:Choice>
        <mc:Fallback>
          <p:sp>
            <p:nvSpPr>
              <p:cNvPr id="8" name="TextBox 7">
                <a:extLst>
                  <a:ext uri="{FF2B5EF4-FFF2-40B4-BE49-F238E27FC236}">
                    <a16:creationId xmlns:a16="http://schemas.microsoft.com/office/drawing/2014/main" id="{6C013D25-7827-4535-B991-D5E9C7DE5077}"/>
                  </a:ext>
                </a:extLst>
              </p:cNvPr>
              <p:cNvSpPr txBox="1">
                <a:spLocks noRot="1" noChangeAspect="1" noMove="1" noResize="1" noEditPoints="1" noAdjustHandles="1" noChangeArrowheads="1" noChangeShapeType="1" noTextEdit="1"/>
              </p:cNvSpPr>
              <p:nvPr/>
            </p:nvSpPr>
            <p:spPr>
              <a:xfrm>
                <a:off x="4208125" y="2113203"/>
                <a:ext cx="4235449" cy="2189574"/>
              </a:xfrm>
              <a:prstGeom prst="rect">
                <a:avLst/>
              </a:prstGeom>
              <a:blipFill>
                <a:blip r:embed="rId4"/>
                <a:stretch>
                  <a:fillRect l="-2158" r="-1295"/>
                </a:stretch>
              </a:blipFill>
            </p:spPr>
            <p:txBody>
              <a:bodyPr/>
              <a:lstStyle/>
              <a:p>
                <a:r>
                  <a:rPr lang="ru-RU">
                    <a:noFill/>
                  </a:rPr>
                  <a:t> </a:t>
                </a:r>
              </a:p>
            </p:txBody>
          </p:sp>
        </mc:Fallback>
      </mc:AlternateContent>
    </p:spTree>
    <p:extLst>
      <p:ext uri="{BB962C8B-B14F-4D97-AF65-F5344CB8AC3E}">
        <p14:creationId xmlns:p14="http://schemas.microsoft.com/office/powerpoint/2010/main" val="3144764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719138" y="411163"/>
            <a:ext cx="7705724"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800" dirty="0"/>
              <a:t>Стек технологий</a:t>
            </a:r>
          </a:p>
        </p:txBody>
      </p:sp>
      <p:sp>
        <p:nvSpPr>
          <p:cNvPr id="4" name="TextBox 3">
            <a:extLst>
              <a:ext uri="{FF2B5EF4-FFF2-40B4-BE49-F238E27FC236}">
                <a16:creationId xmlns:a16="http://schemas.microsoft.com/office/drawing/2014/main" id="{B62566F1-9B09-34E2-3351-25EF922D24E6}"/>
              </a:ext>
            </a:extLst>
          </p:cNvPr>
          <p:cNvSpPr txBox="1"/>
          <p:nvPr/>
        </p:nvSpPr>
        <p:spPr>
          <a:xfrm>
            <a:off x="8781394" y="-4564"/>
            <a:ext cx="362606" cy="307777"/>
          </a:xfrm>
          <a:prstGeom prst="rect">
            <a:avLst/>
          </a:prstGeom>
          <a:noFill/>
        </p:spPr>
        <p:txBody>
          <a:bodyPr wrap="square" rtlCol="0">
            <a:spAutoFit/>
          </a:bodyPr>
          <a:lstStyle/>
          <a:p>
            <a:pPr algn="ctr"/>
            <a:r>
              <a:rPr lang="ru-RU" dirty="0">
                <a:latin typeface="Playfair Display Medium" panose="020B0604020202020204" charset="-52"/>
              </a:rPr>
              <a:t>4</a:t>
            </a:r>
          </a:p>
        </p:txBody>
      </p:sp>
      <p:pic>
        <p:nvPicPr>
          <p:cNvPr id="1026" name="Picture 2">
            <a:extLst>
              <a:ext uri="{FF2B5EF4-FFF2-40B4-BE49-F238E27FC236}">
                <a16:creationId xmlns:a16="http://schemas.microsoft.com/office/drawing/2014/main" id="{CE534042-32BC-4D24-92AC-72B41F5F3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038" y="1686492"/>
            <a:ext cx="1770062" cy="19871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ownload Unreal Engine Logo in SVG Vector or PNG File Format - Logo.wine">
            <a:extLst>
              <a:ext uri="{FF2B5EF4-FFF2-40B4-BE49-F238E27FC236}">
                <a16:creationId xmlns:a16="http://schemas.microsoft.com/office/drawing/2014/main" id="{B72D347D-7F93-4C97-8376-B76CF16A70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6820" y="1289944"/>
            <a:ext cx="4170360" cy="278024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67A3FBC4-ECAA-4493-B17D-4BDA7338AF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4110" y="1469863"/>
            <a:ext cx="2176737" cy="2176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394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719138" y="411163"/>
            <a:ext cx="7725433" cy="5715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Масштабирование и перемещение графика</a:t>
            </a:r>
            <a:endParaRPr lang="ru-RU" sz="2800" dirty="0"/>
          </a:p>
        </p:txBody>
      </p:sp>
      <p:sp>
        <p:nvSpPr>
          <p:cNvPr id="9" name="TextBox 8">
            <a:extLst>
              <a:ext uri="{FF2B5EF4-FFF2-40B4-BE49-F238E27FC236}">
                <a16:creationId xmlns:a16="http://schemas.microsoft.com/office/drawing/2014/main" id="{0A60D23D-422D-E428-D469-FF3F1DFAB0C9}"/>
              </a:ext>
            </a:extLst>
          </p:cNvPr>
          <p:cNvSpPr txBox="1"/>
          <p:nvPr/>
        </p:nvSpPr>
        <p:spPr>
          <a:xfrm>
            <a:off x="8781394" y="-4564"/>
            <a:ext cx="362606" cy="307777"/>
          </a:xfrm>
          <a:prstGeom prst="rect">
            <a:avLst/>
          </a:prstGeom>
          <a:noFill/>
        </p:spPr>
        <p:txBody>
          <a:bodyPr wrap="square" rtlCol="0">
            <a:spAutoFit/>
          </a:bodyPr>
          <a:lstStyle/>
          <a:p>
            <a:pPr algn="ctr"/>
            <a:r>
              <a:rPr lang="ru-RU" dirty="0">
                <a:latin typeface="Playfair Display Medium" panose="020B0604020202020204" charset="-52"/>
              </a:rPr>
              <a:t>5</a:t>
            </a:r>
          </a:p>
        </p:txBody>
      </p:sp>
      <p:sp>
        <p:nvSpPr>
          <p:cNvPr id="17" name="Google Shape;208;p33">
            <a:extLst>
              <a:ext uri="{FF2B5EF4-FFF2-40B4-BE49-F238E27FC236}">
                <a16:creationId xmlns:a16="http://schemas.microsoft.com/office/drawing/2014/main" id="{E44C0771-FED1-436A-873D-8CBC6926B47A}"/>
              </a:ext>
            </a:extLst>
          </p:cNvPr>
          <p:cNvSpPr txBox="1">
            <a:spLocks/>
          </p:cNvSpPr>
          <p:nvPr/>
        </p:nvSpPr>
        <p:spPr>
          <a:xfrm>
            <a:off x="1543052" y="3528896"/>
            <a:ext cx="1592262"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2 Исходный график</a:t>
            </a:r>
          </a:p>
        </p:txBody>
      </p:sp>
      <p:sp>
        <p:nvSpPr>
          <p:cNvPr id="18" name="Google Shape;208;p33">
            <a:extLst>
              <a:ext uri="{FF2B5EF4-FFF2-40B4-BE49-F238E27FC236}">
                <a16:creationId xmlns:a16="http://schemas.microsoft.com/office/drawing/2014/main" id="{994D7A76-9065-45E8-A30D-3D98F21FAF66}"/>
              </a:ext>
            </a:extLst>
          </p:cNvPr>
          <p:cNvSpPr txBox="1">
            <a:spLocks/>
          </p:cNvSpPr>
          <p:nvPr/>
        </p:nvSpPr>
        <p:spPr>
          <a:xfrm>
            <a:off x="5293518" y="2650322"/>
            <a:ext cx="2189162"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3 Отмасштабированный график</a:t>
            </a:r>
          </a:p>
        </p:txBody>
      </p:sp>
      <p:sp>
        <p:nvSpPr>
          <p:cNvPr id="19" name="Google Shape;208;p33">
            <a:extLst>
              <a:ext uri="{FF2B5EF4-FFF2-40B4-BE49-F238E27FC236}">
                <a16:creationId xmlns:a16="http://schemas.microsoft.com/office/drawing/2014/main" id="{EDBDE81F-D1C3-4E65-91A1-006651F92FBE}"/>
              </a:ext>
            </a:extLst>
          </p:cNvPr>
          <p:cNvSpPr txBox="1">
            <a:spLocks/>
          </p:cNvSpPr>
          <p:nvPr/>
        </p:nvSpPr>
        <p:spPr>
          <a:xfrm>
            <a:off x="4885890" y="4569071"/>
            <a:ext cx="3206750"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4 Перемещенный отмасштабированный график</a:t>
            </a:r>
          </a:p>
        </p:txBody>
      </p:sp>
      <p:pic>
        <p:nvPicPr>
          <p:cNvPr id="3" name="Рисунок 2">
            <a:extLst>
              <a:ext uri="{FF2B5EF4-FFF2-40B4-BE49-F238E27FC236}">
                <a16:creationId xmlns:a16="http://schemas.microsoft.com/office/drawing/2014/main" id="{129CE184-E38B-4EB7-89CA-F0CBA181CEB0}"/>
              </a:ext>
            </a:extLst>
          </p:cNvPr>
          <p:cNvPicPr>
            <a:picLocks noChangeAspect="1"/>
          </p:cNvPicPr>
          <p:nvPr/>
        </p:nvPicPr>
        <p:blipFill>
          <a:blip r:embed="rId3"/>
          <a:stretch>
            <a:fillRect/>
          </a:stretch>
        </p:blipFill>
        <p:spPr>
          <a:xfrm>
            <a:off x="827883" y="1923201"/>
            <a:ext cx="3022599" cy="1705357"/>
          </a:xfrm>
          <a:prstGeom prst="rect">
            <a:avLst/>
          </a:prstGeom>
        </p:spPr>
      </p:pic>
      <p:pic>
        <p:nvPicPr>
          <p:cNvPr id="7" name="Рисунок 6">
            <a:extLst>
              <a:ext uri="{FF2B5EF4-FFF2-40B4-BE49-F238E27FC236}">
                <a16:creationId xmlns:a16="http://schemas.microsoft.com/office/drawing/2014/main" id="{4A70E535-4CC1-4801-A7F2-9D42BBD04E7A}"/>
              </a:ext>
            </a:extLst>
          </p:cNvPr>
          <p:cNvPicPr>
            <a:picLocks noChangeAspect="1"/>
          </p:cNvPicPr>
          <p:nvPr/>
        </p:nvPicPr>
        <p:blipFill>
          <a:blip r:embed="rId4"/>
          <a:stretch>
            <a:fillRect/>
          </a:stretch>
        </p:blipFill>
        <p:spPr>
          <a:xfrm>
            <a:off x="4876799" y="1066389"/>
            <a:ext cx="3022599" cy="1708732"/>
          </a:xfrm>
          <a:prstGeom prst="rect">
            <a:avLst/>
          </a:prstGeom>
        </p:spPr>
      </p:pic>
      <p:pic>
        <p:nvPicPr>
          <p:cNvPr id="11" name="Рисунок 10">
            <a:extLst>
              <a:ext uri="{FF2B5EF4-FFF2-40B4-BE49-F238E27FC236}">
                <a16:creationId xmlns:a16="http://schemas.microsoft.com/office/drawing/2014/main" id="{383E36C6-5CFA-4845-B324-09F5687D09DC}"/>
              </a:ext>
            </a:extLst>
          </p:cNvPr>
          <p:cNvPicPr>
            <a:picLocks noChangeAspect="1"/>
          </p:cNvPicPr>
          <p:nvPr/>
        </p:nvPicPr>
        <p:blipFill>
          <a:blip r:embed="rId5"/>
          <a:stretch>
            <a:fillRect/>
          </a:stretch>
        </p:blipFill>
        <p:spPr>
          <a:xfrm>
            <a:off x="4885890" y="2991892"/>
            <a:ext cx="3022600" cy="1706079"/>
          </a:xfrm>
          <a:prstGeom prst="rect">
            <a:avLst/>
          </a:prstGeom>
        </p:spPr>
      </p:pic>
    </p:spTree>
    <p:extLst>
      <p:ext uri="{BB962C8B-B14F-4D97-AF65-F5344CB8AC3E}">
        <p14:creationId xmlns:p14="http://schemas.microsoft.com/office/powerpoint/2010/main" val="2233190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719138" y="411163"/>
            <a:ext cx="7295579" cy="6556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800" dirty="0"/>
              <a:t>Выбор необходимого графика</a:t>
            </a:r>
          </a:p>
        </p:txBody>
      </p:sp>
      <p:sp>
        <p:nvSpPr>
          <p:cNvPr id="8" name="TextBox 7">
            <a:extLst>
              <a:ext uri="{FF2B5EF4-FFF2-40B4-BE49-F238E27FC236}">
                <a16:creationId xmlns:a16="http://schemas.microsoft.com/office/drawing/2014/main" id="{C1141F0A-7D61-92CE-842A-6EA610C28241}"/>
              </a:ext>
            </a:extLst>
          </p:cNvPr>
          <p:cNvSpPr txBox="1"/>
          <p:nvPr/>
        </p:nvSpPr>
        <p:spPr>
          <a:xfrm>
            <a:off x="8781394" y="-4564"/>
            <a:ext cx="362606" cy="307777"/>
          </a:xfrm>
          <a:prstGeom prst="rect">
            <a:avLst/>
          </a:prstGeom>
          <a:noFill/>
        </p:spPr>
        <p:txBody>
          <a:bodyPr wrap="square" rtlCol="0">
            <a:spAutoFit/>
          </a:bodyPr>
          <a:lstStyle/>
          <a:p>
            <a:pPr algn="ctr"/>
            <a:r>
              <a:rPr lang="ru-RU" dirty="0">
                <a:latin typeface="Playfair Display Medium" panose="020B0604020202020204" charset="-52"/>
              </a:rPr>
              <a:t>6</a:t>
            </a:r>
          </a:p>
        </p:txBody>
      </p:sp>
      <p:sp>
        <p:nvSpPr>
          <p:cNvPr id="12" name="Google Shape;208;p33">
            <a:extLst>
              <a:ext uri="{FF2B5EF4-FFF2-40B4-BE49-F238E27FC236}">
                <a16:creationId xmlns:a16="http://schemas.microsoft.com/office/drawing/2014/main" id="{9A9680A7-99FB-4CB4-89A0-A36D788C100F}"/>
              </a:ext>
            </a:extLst>
          </p:cNvPr>
          <p:cNvSpPr txBox="1">
            <a:spLocks/>
          </p:cNvSpPr>
          <p:nvPr/>
        </p:nvSpPr>
        <p:spPr>
          <a:xfrm>
            <a:off x="1325449" y="3631807"/>
            <a:ext cx="1831848"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5 Меню выбора графика</a:t>
            </a:r>
          </a:p>
        </p:txBody>
      </p:sp>
      <p:sp>
        <p:nvSpPr>
          <p:cNvPr id="13" name="Google Shape;208;p33">
            <a:extLst>
              <a:ext uri="{FF2B5EF4-FFF2-40B4-BE49-F238E27FC236}">
                <a16:creationId xmlns:a16="http://schemas.microsoft.com/office/drawing/2014/main" id="{D5FA1902-D329-499B-AE0A-229894A45E3C}"/>
              </a:ext>
            </a:extLst>
          </p:cNvPr>
          <p:cNvSpPr txBox="1">
            <a:spLocks/>
          </p:cNvSpPr>
          <p:nvPr/>
        </p:nvSpPr>
        <p:spPr>
          <a:xfrm>
            <a:off x="5161947" y="3622308"/>
            <a:ext cx="3070860"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6 Изменение отображения выбранного графика</a:t>
            </a:r>
          </a:p>
        </p:txBody>
      </p:sp>
      <p:pic>
        <p:nvPicPr>
          <p:cNvPr id="3" name="Рисунок 2">
            <a:extLst>
              <a:ext uri="{FF2B5EF4-FFF2-40B4-BE49-F238E27FC236}">
                <a16:creationId xmlns:a16="http://schemas.microsoft.com/office/drawing/2014/main" id="{424239F8-6ED1-487D-9925-B22C39B756E6}"/>
              </a:ext>
            </a:extLst>
          </p:cNvPr>
          <p:cNvPicPr>
            <a:picLocks noChangeAspect="1"/>
          </p:cNvPicPr>
          <p:nvPr/>
        </p:nvPicPr>
        <p:blipFill>
          <a:blip r:embed="rId3"/>
          <a:stretch>
            <a:fillRect/>
          </a:stretch>
        </p:blipFill>
        <p:spPr>
          <a:xfrm>
            <a:off x="383058" y="1643984"/>
            <a:ext cx="3716630" cy="2100704"/>
          </a:xfrm>
          <a:prstGeom prst="rect">
            <a:avLst/>
          </a:prstGeom>
        </p:spPr>
      </p:pic>
      <p:pic>
        <p:nvPicPr>
          <p:cNvPr id="7" name="Рисунок 6">
            <a:extLst>
              <a:ext uri="{FF2B5EF4-FFF2-40B4-BE49-F238E27FC236}">
                <a16:creationId xmlns:a16="http://schemas.microsoft.com/office/drawing/2014/main" id="{0B1D30E4-75E5-49E0-B20D-2E5D1963FC2E}"/>
              </a:ext>
            </a:extLst>
          </p:cNvPr>
          <p:cNvPicPr>
            <a:picLocks noChangeAspect="1"/>
          </p:cNvPicPr>
          <p:nvPr/>
        </p:nvPicPr>
        <p:blipFill>
          <a:blip r:embed="rId4"/>
          <a:stretch>
            <a:fillRect/>
          </a:stretch>
        </p:blipFill>
        <p:spPr>
          <a:xfrm>
            <a:off x="4839062" y="1644611"/>
            <a:ext cx="3716630" cy="2099449"/>
          </a:xfrm>
          <a:prstGeom prst="rect">
            <a:avLst/>
          </a:prstGeom>
        </p:spPr>
      </p:pic>
    </p:spTree>
    <p:extLst>
      <p:ext uri="{BB962C8B-B14F-4D97-AF65-F5344CB8AC3E}">
        <p14:creationId xmlns:p14="http://schemas.microsoft.com/office/powerpoint/2010/main" val="2027793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719138" y="411163"/>
            <a:ext cx="7942262" cy="6302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800" dirty="0"/>
              <a:t>Работа с функциональными элементами</a:t>
            </a:r>
          </a:p>
        </p:txBody>
      </p:sp>
      <p:sp>
        <p:nvSpPr>
          <p:cNvPr id="12" name="TextBox 11">
            <a:extLst>
              <a:ext uri="{FF2B5EF4-FFF2-40B4-BE49-F238E27FC236}">
                <a16:creationId xmlns:a16="http://schemas.microsoft.com/office/drawing/2014/main" id="{AE4DD2E4-C18B-B786-98B4-FB0A2461F5A7}"/>
              </a:ext>
            </a:extLst>
          </p:cNvPr>
          <p:cNvSpPr txBox="1"/>
          <p:nvPr/>
        </p:nvSpPr>
        <p:spPr>
          <a:xfrm>
            <a:off x="8781394" y="-4564"/>
            <a:ext cx="362606" cy="307777"/>
          </a:xfrm>
          <a:prstGeom prst="rect">
            <a:avLst/>
          </a:prstGeom>
          <a:noFill/>
        </p:spPr>
        <p:txBody>
          <a:bodyPr wrap="square" rtlCol="0">
            <a:spAutoFit/>
          </a:bodyPr>
          <a:lstStyle/>
          <a:p>
            <a:pPr algn="ctr"/>
            <a:r>
              <a:rPr lang="ru-RU" dirty="0">
                <a:latin typeface="Playfair Display Medium" panose="020B0604020202020204" charset="-52"/>
              </a:rPr>
              <a:t>7</a:t>
            </a:r>
          </a:p>
        </p:txBody>
      </p:sp>
      <p:sp>
        <p:nvSpPr>
          <p:cNvPr id="22" name="Google Shape;208;p33">
            <a:extLst>
              <a:ext uri="{FF2B5EF4-FFF2-40B4-BE49-F238E27FC236}">
                <a16:creationId xmlns:a16="http://schemas.microsoft.com/office/drawing/2014/main" id="{2F3B287E-DA8B-4142-9E6A-B1D58E13A95A}"/>
              </a:ext>
            </a:extLst>
          </p:cNvPr>
          <p:cNvSpPr txBox="1">
            <a:spLocks/>
          </p:cNvSpPr>
          <p:nvPr/>
        </p:nvSpPr>
        <p:spPr>
          <a:xfrm>
            <a:off x="1010701" y="3976830"/>
            <a:ext cx="2820023"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7 Меню выбора функционального элемента</a:t>
            </a:r>
          </a:p>
        </p:txBody>
      </p:sp>
      <p:sp>
        <p:nvSpPr>
          <p:cNvPr id="23" name="Google Shape;208;p33">
            <a:extLst>
              <a:ext uri="{FF2B5EF4-FFF2-40B4-BE49-F238E27FC236}">
                <a16:creationId xmlns:a16="http://schemas.microsoft.com/office/drawing/2014/main" id="{0C981C17-1D30-4672-9D7B-25528E491DE1}"/>
              </a:ext>
            </a:extLst>
          </p:cNvPr>
          <p:cNvSpPr txBox="1">
            <a:spLocks/>
          </p:cNvSpPr>
          <p:nvPr/>
        </p:nvSpPr>
        <p:spPr>
          <a:xfrm>
            <a:off x="4628590" y="2626612"/>
            <a:ext cx="2746297"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8 Размещение функционального элемента</a:t>
            </a:r>
          </a:p>
        </p:txBody>
      </p:sp>
      <p:sp>
        <p:nvSpPr>
          <p:cNvPr id="24" name="Google Shape;208;p33">
            <a:extLst>
              <a:ext uri="{FF2B5EF4-FFF2-40B4-BE49-F238E27FC236}">
                <a16:creationId xmlns:a16="http://schemas.microsoft.com/office/drawing/2014/main" id="{9D552F7B-66D5-40A1-885B-78D60123647C}"/>
              </a:ext>
            </a:extLst>
          </p:cNvPr>
          <p:cNvSpPr txBox="1">
            <a:spLocks/>
          </p:cNvSpPr>
          <p:nvPr/>
        </p:nvSpPr>
        <p:spPr>
          <a:xfrm>
            <a:off x="4666689" y="4732337"/>
            <a:ext cx="2670097"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9 Выделение функционального элемента</a:t>
            </a:r>
          </a:p>
        </p:txBody>
      </p:sp>
      <p:pic>
        <p:nvPicPr>
          <p:cNvPr id="3" name="Рисунок 2">
            <a:extLst>
              <a:ext uri="{FF2B5EF4-FFF2-40B4-BE49-F238E27FC236}">
                <a16:creationId xmlns:a16="http://schemas.microsoft.com/office/drawing/2014/main" id="{ABB91ADD-A00B-4A43-9B12-3B4D16A1FAFD}"/>
              </a:ext>
            </a:extLst>
          </p:cNvPr>
          <p:cNvPicPr>
            <a:picLocks noChangeAspect="1"/>
          </p:cNvPicPr>
          <p:nvPr/>
        </p:nvPicPr>
        <p:blipFill>
          <a:blip r:embed="rId3"/>
          <a:stretch>
            <a:fillRect/>
          </a:stretch>
        </p:blipFill>
        <p:spPr>
          <a:xfrm>
            <a:off x="1558579" y="1385668"/>
            <a:ext cx="1724266" cy="2591162"/>
          </a:xfrm>
          <a:prstGeom prst="rect">
            <a:avLst/>
          </a:prstGeom>
        </p:spPr>
      </p:pic>
      <p:pic>
        <p:nvPicPr>
          <p:cNvPr id="4" name="Рисунок 3">
            <a:extLst>
              <a:ext uri="{FF2B5EF4-FFF2-40B4-BE49-F238E27FC236}">
                <a16:creationId xmlns:a16="http://schemas.microsoft.com/office/drawing/2014/main" id="{A594C73A-E1F8-4996-89FD-5D4B9E2949B1}"/>
              </a:ext>
            </a:extLst>
          </p:cNvPr>
          <p:cNvPicPr>
            <a:picLocks noChangeAspect="1"/>
          </p:cNvPicPr>
          <p:nvPr/>
        </p:nvPicPr>
        <p:blipFill>
          <a:blip r:embed="rId4"/>
          <a:stretch>
            <a:fillRect/>
          </a:stretch>
        </p:blipFill>
        <p:spPr>
          <a:xfrm>
            <a:off x="4417772" y="1041400"/>
            <a:ext cx="2957115" cy="1666821"/>
          </a:xfrm>
          <a:prstGeom prst="rect">
            <a:avLst/>
          </a:prstGeom>
        </p:spPr>
      </p:pic>
      <p:pic>
        <p:nvPicPr>
          <p:cNvPr id="8" name="Рисунок 7">
            <a:extLst>
              <a:ext uri="{FF2B5EF4-FFF2-40B4-BE49-F238E27FC236}">
                <a16:creationId xmlns:a16="http://schemas.microsoft.com/office/drawing/2014/main" id="{AB17C0E3-3D38-4E45-9C42-81AADD69D38F}"/>
              </a:ext>
            </a:extLst>
          </p:cNvPr>
          <p:cNvPicPr>
            <a:picLocks noChangeAspect="1"/>
          </p:cNvPicPr>
          <p:nvPr/>
        </p:nvPicPr>
        <p:blipFill>
          <a:blip r:embed="rId5"/>
          <a:stretch>
            <a:fillRect/>
          </a:stretch>
        </p:blipFill>
        <p:spPr>
          <a:xfrm>
            <a:off x="4417772" y="3143419"/>
            <a:ext cx="2948991" cy="1666821"/>
          </a:xfrm>
          <a:prstGeom prst="rect">
            <a:avLst/>
          </a:prstGeom>
        </p:spPr>
      </p:pic>
    </p:spTree>
    <p:extLst>
      <p:ext uri="{BB962C8B-B14F-4D97-AF65-F5344CB8AC3E}">
        <p14:creationId xmlns:p14="http://schemas.microsoft.com/office/powerpoint/2010/main" val="3681580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31CA79A-FD6D-8E44-C5AF-D6A780404D45}"/>
              </a:ext>
            </a:extLst>
          </p:cNvPr>
          <p:cNvSpPr>
            <a:spLocks noGrp="1"/>
          </p:cNvSpPr>
          <p:nvPr>
            <p:ph type="title"/>
          </p:nvPr>
        </p:nvSpPr>
        <p:spPr>
          <a:xfrm>
            <a:off x="719138" y="411163"/>
            <a:ext cx="7211576" cy="644331"/>
          </a:xfrm>
        </p:spPr>
        <p:txBody>
          <a:bodyPr/>
          <a:lstStyle/>
          <a:p>
            <a:r>
              <a:rPr lang="ru-RU" dirty="0"/>
              <a:t>Работа с функциональными элементами</a:t>
            </a:r>
          </a:p>
        </p:txBody>
      </p:sp>
      <p:sp>
        <p:nvSpPr>
          <p:cNvPr id="4" name="TextBox 3">
            <a:extLst>
              <a:ext uri="{FF2B5EF4-FFF2-40B4-BE49-F238E27FC236}">
                <a16:creationId xmlns:a16="http://schemas.microsoft.com/office/drawing/2014/main" id="{75FC4547-AC32-4F9B-1A57-7A5A8FB0BAD1}"/>
              </a:ext>
            </a:extLst>
          </p:cNvPr>
          <p:cNvSpPr txBox="1"/>
          <p:nvPr/>
        </p:nvSpPr>
        <p:spPr>
          <a:xfrm>
            <a:off x="8781394" y="-4564"/>
            <a:ext cx="362606" cy="307777"/>
          </a:xfrm>
          <a:prstGeom prst="rect">
            <a:avLst/>
          </a:prstGeom>
          <a:noFill/>
        </p:spPr>
        <p:txBody>
          <a:bodyPr wrap="square" rtlCol="0">
            <a:spAutoFit/>
          </a:bodyPr>
          <a:lstStyle/>
          <a:p>
            <a:pPr algn="ctr"/>
            <a:r>
              <a:rPr lang="ru-RU" dirty="0">
                <a:latin typeface="Playfair Display Medium" panose="020B0604020202020204" charset="-52"/>
              </a:rPr>
              <a:t>8</a:t>
            </a:r>
          </a:p>
        </p:txBody>
      </p:sp>
      <p:sp>
        <p:nvSpPr>
          <p:cNvPr id="11" name="Google Shape;208;p33">
            <a:extLst>
              <a:ext uri="{FF2B5EF4-FFF2-40B4-BE49-F238E27FC236}">
                <a16:creationId xmlns:a16="http://schemas.microsoft.com/office/drawing/2014/main" id="{F8F56EFE-822C-4761-99AA-540BCC672C04}"/>
              </a:ext>
            </a:extLst>
          </p:cNvPr>
          <p:cNvSpPr txBox="1">
            <a:spLocks/>
          </p:cNvSpPr>
          <p:nvPr/>
        </p:nvSpPr>
        <p:spPr>
          <a:xfrm>
            <a:off x="809360" y="3699552"/>
            <a:ext cx="2883212"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10 Размещение функциональных элементов</a:t>
            </a:r>
          </a:p>
        </p:txBody>
      </p:sp>
      <p:sp>
        <p:nvSpPr>
          <p:cNvPr id="12" name="Google Shape;208;p33">
            <a:extLst>
              <a:ext uri="{FF2B5EF4-FFF2-40B4-BE49-F238E27FC236}">
                <a16:creationId xmlns:a16="http://schemas.microsoft.com/office/drawing/2014/main" id="{A2C40A91-CE8B-4A4B-B3C4-1EF2B0482A5E}"/>
              </a:ext>
            </a:extLst>
          </p:cNvPr>
          <p:cNvSpPr txBox="1">
            <a:spLocks/>
          </p:cNvSpPr>
          <p:nvPr/>
        </p:nvSpPr>
        <p:spPr>
          <a:xfrm>
            <a:off x="4737307" y="3699552"/>
            <a:ext cx="3899002"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11 Редактирование и перемещение функциональных элементов</a:t>
            </a:r>
          </a:p>
        </p:txBody>
      </p:sp>
      <p:pic>
        <p:nvPicPr>
          <p:cNvPr id="6" name="Рисунок 5">
            <a:extLst>
              <a:ext uri="{FF2B5EF4-FFF2-40B4-BE49-F238E27FC236}">
                <a16:creationId xmlns:a16="http://schemas.microsoft.com/office/drawing/2014/main" id="{C0999C2B-1A9D-4474-BFC8-DFD0E78C5305}"/>
              </a:ext>
            </a:extLst>
          </p:cNvPr>
          <p:cNvPicPr>
            <a:picLocks noChangeAspect="1"/>
          </p:cNvPicPr>
          <p:nvPr/>
        </p:nvPicPr>
        <p:blipFill>
          <a:blip r:embed="rId3"/>
          <a:stretch>
            <a:fillRect/>
          </a:stretch>
        </p:blipFill>
        <p:spPr>
          <a:xfrm>
            <a:off x="623536" y="1859287"/>
            <a:ext cx="3264249" cy="1842476"/>
          </a:xfrm>
          <a:prstGeom prst="rect">
            <a:avLst/>
          </a:prstGeom>
        </p:spPr>
      </p:pic>
      <p:pic>
        <p:nvPicPr>
          <p:cNvPr id="9" name="Рисунок 8">
            <a:extLst>
              <a:ext uri="{FF2B5EF4-FFF2-40B4-BE49-F238E27FC236}">
                <a16:creationId xmlns:a16="http://schemas.microsoft.com/office/drawing/2014/main" id="{39DBB402-EB00-4AD9-9068-16A6DAF9A4B4}"/>
              </a:ext>
            </a:extLst>
          </p:cNvPr>
          <p:cNvPicPr>
            <a:picLocks noChangeAspect="1"/>
          </p:cNvPicPr>
          <p:nvPr/>
        </p:nvPicPr>
        <p:blipFill>
          <a:blip r:embed="rId4"/>
          <a:stretch>
            <a:fillRect/>
          </a:stretch>
        </p:blipFill>
        <p:spPr>
          <a:xfrm>
            <a:off x="5054683" y="1859287"/>
            <a:ext cx="3264249" cy="1846778"/>
          </a:xfrm>
          <a:prstGeom prst="rect">
            <a:avLst/>
          </a:prstGeom>
        </p:spPr>
      </p:pic>
    </p:spTree>
    <p:extLst>
      <p:ext uri="{BB962C8B-B14F-4D97-AF65-F5344CB8AC3E}">
        <p14:creationId xmlns:p14="http://schemas.microsoft.com/office/powerpoint/2010/main" val="659012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31CA79A-FD6D-8E44-C5AF-D6A780404D45}"/>
              </a:ext>
            </a:extLst>
          </p:cNvPr>
          <p:cNvSpPr>
            <a:spLocks noGrp="1"/>
          </p:cNvSpPr>
          <p:nvPr>
            <p:ph type="title"/>
          </p:nvPr>
        </p:nvSpPr>
        <p:spPr>
          <a:xfrm>
            <a:off x="719138" y="411163"/>
            <a:ext cx="7211576" cy="644331"/>
          </a:xfrm>
        </p:spPr>
        <p:txBody>
          <a:bodyPr/>
          <a:lstStyle/>
          <a:p>
            <a:r>
              <a:rPr lang="ru-RU" dirty="0"/>
              <a:t>Результат работы программы</a:t>
            </a:r>
          </a:p>
        </p:txBody>
      </p:sp>
      <p:sp>
        <p:nvSpPr>
          <p:cNvPr id="4" name="TextBox 3">
            <a:extLst>
              <a:ext uri="{FF2B5EF4-FFF2-40B4-BE49-F238E27FC236}">
                <a16:creationId xmlns:a16="http://schemas.microsoft.com/office/drawing/2014/main" id="{75FC4547-AC32-4F9B-1A57-7A5A8FB0BAD1}"/>
              </a:ext>
            </a:extLst>
          </p:cNvPr>
          <p:cNvSpPr txBox="1"/>
          <p:nvPr/>
        </p:nvSpPr>
        <p:spPr>
          <a:xfrm>
            <a:off x="8781394" y="-4564"/>
            <a:ext cx="362606" cy="307777"/>
          </a:xfrm>
          <a:prstGeom prst="rect">
            <a:avLst/>
          </a:prstGeom>
          <a:noFill/>
        </p:spPr>
        <p:txBody>
          <a:bodyPr wrap="square" rtlCol="0">
            <a:spAutoFit/>
          </a:bodyPr>
          <a:lstStyle/>
          <a:p>
            <a:pPr algn="ctr"/>
            <a:r>
              <a:rPr lang="ru-RU" dirty="0">
                <a:latin typeface="Playfair Display Medium" panose="020B0604020202020204" charset="-52"/>
              </a:rPr>
              <a:t>9</a:t>
            </a:r>
          </a:p>
        </p:txBody>
      </p:sp>
      <p:sp>
        <p:nvSpPr>
          <p:cNvPr id="12" name="Google Shape;208;p33">
            <a:extLst>
              <a:ext uri="{FF2B5EF4-FFF2-40B4-BE49-F238E27FC236}">
                <a16:creationId xmlns:a16="http://schemas.microsoft.com/office/drawing/2014/main" id="{A2C40A91-CE8B-4A4B-B3C4-1EF2B0482A5E}"/>
              </a:ext>
            </a:extLst>
          </p:cNvPr>
          <p:cNvSpPr txBox="1">
            <a:spLocks/>
          </p:cNvSpPr>
          <p:nvPr/>
        </p:nvSpPr>
        <p:spPr>
          <a:xfrm>
            <a:off x="2705938" y="4387334"/>
            <a:ext cx="3237975" cy="341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Char char="●"/>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10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rgbClr val="E76A28"/>
              </a:buClr>
              <a:buSzPts val="1200"/>
              <a:buFont typeface="DM Sans"/>
              <a:buChar char="○"/>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rgbClr val="999999"/>
              </a:buClr>
              <a:buSzPts val="1200"/>
              <a:buFont typeface="DM Sans"/>
              <a:buChar char="■"/>
              <a:defRPr sz="1200" b="0" i="0" u="none" strike="noStrike" cap="none">
                <a:solidFill>
                  <a:schemeClr val="dk1"/>
                </a:solidFill>
                <a:latin typeface="DM Sans"/>
                <a:ea typeface="DM Sans"/>
                <a:cs typeface="DM Sans"/>
                <a:sym typeface="DM Sans"/>
              </a:defRPr>
            </a:lvl9pPr>
          </a:lstStyle>
          <a:p>
            <a:pPr marL="0" indent="0">
              <a:lnSpc>
                <a:spcPct val="150000"/>
              </a:lnSpc>
              <a:buFont typeface="DM Sans"/>
              <a:buNone/>
            </a:pPr>
            <a:r>
              <a:rPr lang="ru-RU" sz="900" dirty="0">
                <a:latin typeface="Playfair Display Medium" panose="020B0604020202020204" charset="-52"/>
              </a:rPr>
              <a:t>Рис. 12 Пример </a:t>
            </a:r>
            <a:r>
              <a:rPr lang="ru-RU" sz="900" dirty="0" err="1">
                <a:latin typeface="Playfair Display Medium" panose="020B0604020202020204" charset="-52"/>
              </a:rPr>
              <a:t>датасета</a:t>
            </a:r>
            <a:r>
              <a:rPr lang="ru-RU" sz="900" dirty="0">
                <a:latin typeface="Playfair Display Medium" panose="020B0604020202020204" charset="-52"/>
              </a:rPr>
              <a:t> – результат работы программы</a:t>
            </a:r>
          </a:p>
        </p:txBody>
      </p:sp>
      <p:pic>
        <p:nvPicPr>
          <p:cNvPr id="6" name="Рисунок 5">
            <a:extLst>
              <a:ext uri="{FF2B5EF4-FFF2-40B4-BE49-F238E27FC236}">
                <a16:creationId xmlns:a16="http://schemas.microsoft.com/office/drawing/2014/main" id="{9F63E796-723C-4E36-8A52-4C2313574FD5}"/>
              </a:ext>
            </a:extLst>
          </p:cNvPr>
          <p:cNvPicPr>
            <a:picLocks noChangeAspect="1"/>
          </p:cNvPicPr>
          <p:nvPr/>
        </p:nvPicPr>
        <p:blipFill>
          <a:blip r:embed="rId3"/>
          <a:stretch>
            <a:fillRect/>
          </a:stretch>
        </p:blipFill>
        <p:spPr>
          <a:xfrm>
            <a:off x="2811449" y="1055494"/>
            <a:ext cx="3036219" cy="3335273"/>
          </a:xfrm>
          <a:prstGeom prst="rect">
            <a:avLst/>
          </a:prstGeom>
        </p:spPr>
      </p:pic>
    </p:spTree>
    <p:extLst>
      <p:ext uri="{BB962C8B-B14F-4D97-AF65-F5344CB8AC3E}">
        <p14:creationId xmlns:p14="http://schemas.microsoft.com/office/powerpoint/2010/main" val="3743739220"/>
      </p:ext>
    </p:extLst>
  </p:cSld>
  <p:clrMapOvr>
    <a:masterClrMapping/>
  </p:clrMapOvr>
</p:sld>
</file>

<file path=ppt/theme/theme1.xml><?xml version="1.0" encoding="utf-8"?>
<a:theme xmlns:a="http://schemas.openxmlformats.org/drawingml/2006/main" name="Formal and Professional Portfolio by Slidesgo">
  <a:themeElements>
    <a:clrScheme name="Simple Light">
      <a:dk1>
        <a:srgbClr val="333333"/>
      </a:dk1>
      <a:lt1>
        <a:srgbClr val="F7F4F1"/>
      </a:lt1>
      <a:dk2>
        <a:srgbClr val="444444"/>
      </a:dk2>
      <a:lt2>
        <a:srgbClr val="555555"/>
      </a:lt2>
      <a:accent1>
        <a:srgbClr val="666666"/>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4808</TotalTime>
  <Words>1191</Words>
  <Application>Microsoft Office PowerPoint</Application>
  <PresentationFormat>Экран (16:9)</PresentationFormat>
  <Paragraphs>58</Paragraphs>
  <Slides>10</Slides>
  <Notes>10</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10</vt:i4>
      </vt:variant>
    </vt:vector>
  </HeadingPairs>
  <TitlesOfParts>
    <vt:vector size="16" baseType="lpstr">
      <vt:lpstr>Playfair Display Medium</vt:lpstr>
      <vt:lpstr>Playfair Display</vt:lpstr>
      <vt:lpstr>Arial</vt:lpstr>
      <vt:lpstr>DM Sans</vt:lpstr>
      <vt:lpstr>Cambria Math</vt:lpstr>
      <vt:lpstr>Formal and Professional Portfolio by Slidesgo</vt:lpstr>
      <vt:lpstr>Разработка системы формирования данных машинного обучения интеллектуальных агентов, управляющих активами на фондовом рынке.</vt:lpstr>
      <vt:lpstr>Цель и задачи работы</vt:lpstr>
      <vt:lpstr>Отображение свечных графиков</vt:lpstr>
      <vt:lpstr>Стек технологий</vt:lpstr>
      <vt:lpstr>Масштабирование и перемещение графика</vt:lpstr>
      <vt:lpstr>Выбор необходимого графика</vt:lpstr>
      <vt:lpstr>Работа с функциональными элементами</vt:lpstr>
      <vt:lpstr>Работа с функциональными элементами</vt:lpstr>
      <vt:lpstr>Результат работы программы</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FORMAL AND PROFESSIONAL PORTFOLIO</dc:title>
  <dc:creator>PChome</dc:creator>
  <cp:lastModifiedBy>PChome</cp:lastModifiedBy>
  <cp:revision>61</cp:revision>
  <dcterms:modified xsi:type="dcterms:W3CDTF">2024-06-23T19:01:26Z</dcterms:modified>
</cp:coreProperties>
</file>